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10287000" cx="18288000"/>
  <p:notesSz cx="6858000" cy="9144000"/>
  <p:embeddedFontLst>
    <p:embeddedFont>
      <p:font typeface="Arimo"/>
      <p:regular r:id="rId37"/>
      <p:bold r:id="rId38"/>
      <p:italic r:id="rId39"/>
      <p:boldItalic r:id="rId40"/>
    </p:embeddedFont>
    <p:embeddedFont>
      <p:font typeface="Montserrat"/>
      <p:regular r:id="rId41"/>
      <p:bold r:id="rId42"/>
      <p:italic r:id="rId43"/>
      <p:boldItalic r:id="rId44"/>
    </p:embeddedFont>
    <p:embeddedFont>
      <p:font typeface="Oswald"/>
      <p:bold r:id="rId45"/>
    </p:embeddedFont>
    <p:embeddedFont>
      <p:font typeface="DM Serif Display"/>
      <p:regular r:id="rId46"/>
      <p:italic r:id="rId47"/>
    </p:embeddedFont>
    <p:embeddedFont>
      <p:font typeface="Open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52" roundtripDataSignature="AMtx7mib1id6cPOIfsezFxz+QUBeBVivJ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174AAA1-38CD-43F6-9538-754F7C2C457D}">
  <a:tblStyle styleId="{B174AAA1-38CD-43F6-9538-754F7C2C457D}"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rimo-boldItalic.fntdata"/><Relationship Id="rId42" Type="http://schemas.openxmlformats.org/officeDocument/2006/relationships/font" Target="fonts/Montserrat-bold.fntdata"/><Relationship Id="rId41" Type="http://schemas.openxmlformats.org/officeDocument/2006/relationships/font" Target="fonts/Montserrat-regular.fntdata"/><Relationship Id="rId44" Type="http://schemas.openxmlformats.org/officeDocument/2006/relationships/font" Target="fonts/Montserrat-boldItalic.fntdata"/><Relationship Id="rId43" Type="http://schemas.openxmlformats.org/officeDocument/2006/relationships/font" Target="fonts/Montserrat-italic.fntdata"/><Relationship Id="rId46" Type="http://schemas.openxmlformats.org/officeDocument/2006/relationships/font" Target="fonts/DMSerifDisplay-regular.fntdata"/><Relationship Id="rId45" Type="http://schemas.openxmlformats.org/officeDocument/2006/relationships/font" Target="fonts/Oswa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OpenSans-regular.fntdata"/><Relationship Id="rId47" Type="http://schemas.openxmlformats.org/officeDocument/2006/relationships/font" Target="fonts/DMSerifDisplay-italic.fntdata"/><Relationship Id="rId49" Type="http://schemas.openxmlformats.org/officeDocument/2006/relationships/font" Target="fonts/OpenSans-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Arimo-regular.fntdata"/><Relationship Id="rId36" Type="http://schemas.openxmlformats.org/officeDocument/2006/relationships/slide" Target="slides/slide30.xml"/><Relationship Id="rId39" Type="http://schemas.openxmlformats.org/officeDocument/2006/relationships/font" Target="fonts/Arimo-italic.fntdata"/><Relationship Id="rId38" Type="http://schemas.openxmlformats.org/officeDocument/2006/relationships/font" Target="fonts/Arimo-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penSans-boldItalic.fntdata"/><Relationship Id="rId50" Type="http://schemas.openxmlformats.org/officeDocument/2006/relationships/font" Target="fonts/OpenSans-italic.fntdata"/><Relationship Id="rId52" Type="http://customschemas.google.com/relationships/presentationmetadata" Target="meta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jpg>
</file>

<file path=ppt/media/image13.png>
</file>

<file path=ppt/media/image14.jp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31.png>
</file>

<file path=ppt/media/image32.png>
</file>

<file path=ppt/media/image34.png>
</file>

<file path=ppt/media/image35.png>
</file>

<file path=ppt/media/image36.jpg>
</file>

<file path=ppt/media/image4.jpg>
</file>

<file path=ppt/media/image5.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4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4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4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4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3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3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3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3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3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3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4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40"/>
          <p:cNvSpPr/>
          <p:nvPr>
            <p:ph idx="2" type="pic"/>
          </p:nvPr>
        </p:nvSpPr>
        <p:spPr>
          <a:xfrm>
            <a:off x="1792288" y="612775"/>
            <a:ext cx="5486400" cy="4114800"/>
          </a:xfrm>
          <a:prstGeom prst="rect">
            <a:avLst/>
          </a:prstGeom>
          <a:noFill/>
          <a:ln>
            <a:noFill/>
          </a:ln>
        </p:spPr>
      </p:sp>
      <p:sp>
        <p:nvSpPr>
          <p:cNvPr id="64" name="Google Shape;64;p4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3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6.jpg"/><Relationship Id="rId4" Type="http://schemas.openxmlformats.org/officeDocument/2006/relationships/image" Target="../media/image3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6.png"/><Relationship Id="rId4" Type="http://schemas.openxmlformats.org/officeDocument/2006/relationships/image" Target="../media/image13.png"/><Relationship Id="rId5"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7.png"/><Relationship Id="rId5"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4.png"/><Relationship Id="rId4" Type="http://schemas.openxmlformats.org/officeDocument/2006/relationships/image" Target="../media/image19.png"/><Relationship Id="rId5" Type="http://schemas.openxmlformats.org/officeDocument/2006/relationships/hyperlink" Target="https://docs.google.com/forms/d/e/1FAIpQLSfKdS8PSICoS3cQaoPYJwIW3TswYQ1rsMf6CZxQoSSmv-7O_w/viewform?usp=header"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1.png"/><Relationship Id="rId4" Type="http://schemas.openxmlformats.org/officeDocument/2006/relationships/image" Target="../media/image34.png"/><Relationship Id="rId5" Type="http://schemas.openxmlformats.org/officeDocument/2006/relationships/hyperlink" Target="https://docs.google.com/forms/d/e/1FAIpQLSffIMY75zEHXXru8tXIi0sI99xQ26gItSNvm5mJo1QE5fGCRw/viewform?usp=header"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7.png"/><Relationship Id="rId4" Type="http://schemas.openxmlformats.org/officeDocument/2006/relationships/hyperlink" Target="https://drive.google.com/file/d/1vTfs7kzDVifBMR_2VJCGTpbunNKz3Vg_/view?usp=drive_lin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2.png"/><Relationship Id="rId4" Type="http://schemas.openxmlformats.org/officeDocument/2006/relationships/hyperlink" Target="https://drive.google.com/file/d/1KoQ9m3bARfC6-29lIJ4n4XsiAo2on_gZ/view?usp=sharin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1.png"/><Relationship Id="rId4" Type="http://schemas.openxmlformats.org/officeDocument/2006/relationships/hyperlink" Target="https://docs.google.com/document/d/1TLIK05qmL-6-WsZeKoTadpshozHPL78M/edit?usp=sharing&amp;ouid=102627897521436402113&amp;rtpof=true&amp;sd=true"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hyperlink" Target="https://www.figma.com/proto/uYhMButF6WQ2CWuf9NBVaC/GURAMA?node-id=230-558&amp;p=f&amp;t=sdVb5cnhr5M1544i-0&amp;scaling=contain&amp;content-scaling=fixed&amp;page-id=0%3A1&amp;starting-point-node-id=230%3A558"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29.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9.jpg"/><Relationship Id="rId5" Type="http://schemas.openxmlformats.org/officeDocument/2006/relationships/image" Target="../media/image14.jpg"/><Relationship Id="rId6"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hyperlink" Target="https://n9.cl/9o5xk" TargetMode="External"/><Relationship Id="rId4" Type="http://schemas.openxmlformats.org/officeDocument/2006/relationships/hyperlink" Target="https://n9.cl/9o5xk" TargetMode="External"/><Relationship Id="rId5" Type="http://schemas.openxmlformats.org/officeDocument/2006/relationships/hyperlink" Target="https://www.canva.com/templates/EAFacczGEk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8.jpg"/><Relationship Id="rId4" Type="http://schemas.openxmlformats.org/officeDocument/2006/relationships/image" Target="../media/image12.jpg"/><Relationship Id="rId5"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5.png"/><Relationship Id="rId4" Type="http://schemas.openxmlformats.org/officeDocument/2006/relationships/image" Target="../media/image3.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0F0D"/>
        </a:solidFill>
      </p:bgPr>
    </p:bg>
    <p:spTree>
      <p:nvGrpSpPr>
        <p:cNvPr id="83" name="Shape 83"/>
        <p:cNvGrpSpPr/>
        <p:nvPr/>
      </p:nvGrpSpPr>
      <p:grpSpPr>
        <a:xfrm>
          <a:off x="0" y="0"/>
          <a:ext cx="0" cy="0"/>
          <a:chOff x="0" y="0"/>
          <a:chExt cx="0" cy="0"/>
        </a:xfrm>
      </p:grpSpPr>
      <p:sp>
        <p:nvSpPr>
          <p:cNvPr id="84" name="Google Shape;84;p1"/>
          <p:cNvSpPr/>
          <p:nvPr/>
        </p:nvSpPr>
        <p:spPr>
          <a:xfrm>
            <a:off x="-160951" y="-104092"/>
            <a:ext cx="18628951" cy="10495184"/>
          </a:xfrm>
          <a:custGeom>
            <a:rect b="b" l="l" r="r" t="t"/>
            <a:pathLst>
              <a:path extrusionOk="0" h="10495184" w="18628951">
                <a:moveTo>
                  <a:pt x="0" y="0"/>
                </a:moveTo>
                <a:lnTo>
                  <a:pt x="18628952" y="0"/>
                </a:lnTo>
                <a:lnTo>
                  <a:pt x="18628952" y="10495184"/>
                </a:lnTo>
                <a:lnTo>
                  <a:pt x="0" y="10495184"/>
                </a:lnTo>
                <a:lnTo>
                  <a:pt x="0" y="0"/>
                </a:lnTo>
                <a:close/>
              </a:path>
            </a:pathLst>
          </a:custGeom>
          <a:blipFill rotWithShape="1">
            <a:blip r:embed="rId3">
              <a:alphaModFix amt="25000"/>
            </a:blip>
            <a:stretch>
              <a:fillRect b="0" l="0" r="0" t="0"/>
            </a:stretch>
          </a:blipFill>
          <a:ln>
            <a:noFill/>
          </a:ln>
        </p:spPr>
      </p:sp>
      <p:grpSp>
        <p:nvGrpSpPr>
          <p:cNvPr id="85" name="Google Shape;85;p1"/>
          <p:cNvGrpSpPr/>
          <p:nvPr/>
        </p:nvGrpSpPr>
        <p:grpSpPr>
          <a:xfrm>
            <a:off x="4883122" y="5895616"/>
            <a:ext cx="8521755" cy="2642361"/>
            <a:chOff x="0" y="-19050"/>
            <a:chExt cx="2034023" cy="630695"/>
          </a:xfrm>
        </p:grpSpPr>
        <p:sp>
          <p:nvSpPr>
            <p:cNvPr id="86" name="Google Shape;86;p1"/>
            <p:cNvSpPr/>
            <p:nvPr/>
          </p:nvSpPr>
          <p:spPr>
            <a:xfrm>
              <a:off x="0" y="0"/>
              <a:ext cx="2034023" cy="611644"/>
            </a:xfrm>
            <a:custGeom>
              <a:rect b="b" l="l" r="r" t="t"/>
              <a:pathLst>
                <a:path extrusionOk="0" h="611644" w="2034023">
                  <a:moveTo>
                    <a:pt x="0" y="0"/>
                  </a:moveTo>
                  <a:lnTo>
                    <a:pt x="2034023" y="0"/>
                  </a:lnTo>
                  <a:lnTo>
                    <a:pt x="2034023" y="611644"/>
                  </a:lnTo>
                  <a:lnTo>
                    <a:pt x="0" y="611644"/>
                  </a:lnTo>
                  <a:close/>
                </a:path>
              </a:pathLst>
            </a:custGeom>
            <a:solidFill>
              <a:srgbClr val="969696">
                <a:alpha val="74901"/>
              </a:srgbClr>
            </a:solidFill>
            <a:ln>
              <a:noFill/>
            </a:ln>
          </p:spPr>
        </p:sp>
        <p:sp>
          <p:nvSpPr>
            <p:cNvPr id="87" name="Google Shape;87;p1"/>
            <p:cNvSpPr txBox="1"/>
            <p:nvPr/>
          </p:nvSpPr>
          <p:spPr>
            <a:xfrm>
              <a:off x="0" y="-19050"/>
              <a:ext cx="2034023" cy="630695"/>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88" name="Google Shape;88;p1"/>
          <p:cNvGrpSpPr/>
          <p:nvPr/>
        </p:nvGrpSpPr>
        <p:grpSpPr>
          <a:xfrm>
            <a:off x="2432912" y="4479040"/>
            <a:ext cx="13422177" cy="159932"/>
            <a:chOff x="0" y="-19050"/>
            <a:chExt cx="3203685" cy="38174"/>
          </a:xfrm>
        </p:grpSpPr>
        <p:sp>
          <p:nvSpPr>
            <p:cNvPr id="89" name="Google Shape;89;p1"/>
            <p:cNvSpPr/>
            <p:nvPr/>
          </p:nvSpPr>
          <p:spPr>
            <a:xfrm>
              <a:off x="0" y="0"/>
              <a:ext cx="3203685" cy="19124"/>
            </a:xfrm>
            <a:custGeom>
              <a:rect b="b" l="l" r="r" t="t"/>
              <a:pathLst>
                <a:path extrusionOk="0" h="19124" w="3203685">
                  <a:moveTo>
                    <a:pt x="0" y="0"/>
                  </a:moveTo>
                  <a:lnTo>
                    <a:pt x="3203685" y="0"/>
                  </a:lnTo>
                  <a:lnTo>
                    <a:pt x="3203685" y="19124"/>
                  </a:lnTo>
                  <a:lnTo>
                    <a:pt x="0" y="19124"/>
                  </a:lnTo>
                  <a:close/>
                </a:path>
              </a:pathLst>
            </a:custGeom>
            <a:solidFill>
              <a:srgbClr val="969696">
                <a:alpha val="71764"/>
              </a:srgbClr>
            </a:solidFill>
            <a:ln>
              <a:noFill/>
            </a:ln>
          </p:spPr>
        </p:sp>
        <p:sp>
          <p:nvSpPr>
            <p:cNvPr id="90" name="Google Shape;90;p1"/>
            <p:cNvSpPr txBox="1"/>
            <p:nvPr/>
          </p:nvSpPr>
          <p:spPr>
            <a:xfrm>
              <a:off x="0" y="-19050"/>
              <a:ext cx="3203685" cy="38174"/>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1" name="Google Shape;91;p1"/>
          <p:cNvSpPr txBox="1"/>
          <p:nvPr/>
        </p:nvSpPr>
        <p:spPr>
          <a:xfrm>
            <a:off x="5045902" y="6157415"/>
            <a:ext cx="8196197" cy="2141426"/>
          </a:xfrm>
          <a:prstGeom prst="rect">
            <a:avLst/>
          </a:prstGeom>
          <a:noFill/>
          <a:ln>
            <a:noFill/>
          </a:ln>
        </p:spPr>
        <p:txBody>
          <a:bodyPr anchorCtr="0" anchor="t" bIns="0" lIns="0" spcFirstLastPara="1" rIns="0" wrap="square" tIns="0">
            <a:spAutoFit/>
          </a:bodyPr>
          <a:lstStyle/>
          <a:p>
            <a:pPr indent="0" lvl="0" marL="0" marR="0" rtl="0" algn="ctr">
              <a:lnSpc>
                <a:spcPct val="140032"/>
              </a:lnSpc>
              <a:spcBef>
                <a:spcPts val="0"/>
              </a:spcBef>
              <a:spcAft>
                <a:spcPts val="0"/>
              </a:spcAft>
              <a:buNone/>
            </a:pPr>
            <a:r>
              <a:rPr b="0" i="0" lang="en-US" sz="3060" u="none" cap="none" strike="noStrike">
                <a:solidFill>
                  <a:srgbClr val="FFFFFF"/>
                </a:solidFill>
                <a:latin typeface="Montserrat"/>
                <a:ea typeface="Montserrat"/>
                <a:cs typeface="Montserrat"/>
                <a:sym typeface="Montserrat"/>
              </a:rPr>
              <a:t>Camila Alejandra Mahecha Mancera</a:t>
            </a:r>
            <a:endParaRPr/>
          </a:p>
          <a:p>
            <a:pPr indent="0" lvl="0" marL="0" marR="0" rtl="0" algn="ctr">
              <a:lnSpc>
                <a:spcPct val="140032"/>
              </a:lnSpc>
              <a:spcBef>
                <a:spcPts val="0"/>
              </a:spcBef>
              <a:spcAft>
                <a:spcPts val="0"/>
              </a:spcAft>
              <a:buNone/>
            </a:pPr>
            <a:r>
              <a:rPr b="0" i="0" lang="en-US" sz="3060" u="none" cap="none" strike="noStrike">
                <a:solidFill>
                  <a:srgbClr val="FFFFFF"/>
                </a:solidFill>
                <a:latin typeface="Montserrat"/>
                <a:ea typeface="Montserrat"/>
                <a:cs typeface="Montserrat"/>
                <a:sym typeface="Montserrat"/>
              </a:rPr>
              <a:t>Evelyn Zahory Cárdenas Vega</a:t>
            </a:r>
            <a:endParaRPr/>
          </a:p>
          <a:p>
            <a:pPr indent="0" lvl="0" marL="0" marR="0" rtl="0" algn="ctr">
              <a:lnSpc>
                <a:spcPct val="140032"/>
              </a:lnSpc>
              <a:spcBef>
                <a:spcPts val="0"/>
              </a:spcBef>
              <a:spcAft>
                <a:spcPts val="0"/>
              </a:spcAft>
              <a:buNone/>
            </a:pPr>
            <a:r>
              <a:rPr b="0" i="0" lang="en-US" sz="3060" u="none" cap="none" strike="noStrike">
                <a:solidFill>
                  <a:srgbClr val="FFFFFF"/>
                </a:solidFill>
                <a:latin typeface="Montserrat"/>
                <a:ea typeface="Montserrat"/>
                <a:cs typeface="Montserrat"/>
                <a:sym typeface="Montserrat"/>
              </a:rPr>
              <a:t>Laura Camila Cruz Lemus</a:t>
            </a:r>
            <a:endParaRPr/>
          </a:p>
          <a:p>
            <a:pPr indent="0" lvl="0" marL="0" marR="0" rtl="0" algn="ctr">
              <a:lnSpc>
                <a:spcPct val="140032"/>
              </a:lnSpc>
              <a:spcBef>
                <a:spcPts val="0"/>
              </a:spcBef>
              <a:spcAft>
                <a:spcPts val="0"/>
              </a:spcAft>
              <a:buNone/>
            </a:pPr>
            <a:r>
              <a:rPr b="0" i="0" lang="en-US" sz="3060" u="none" cap="none" strike="noStrike">
                <a:solidFill>
                  <a:srgbClr val="FFFFFF"/>
                </a:solidFill>
                <a:latin typeface="Montserrat"/>
                <a:ea typeface="Montserrat"/>
                <a:cs typeface="Montserrat"/>
                <a:sym typeface="Montserrat"/>
              </a:rPr>
              <a:t>Reinel Loaiza Lizcano </a:t>
            </a:r>
            <a:endParaRPr/>
          </a:p>
        </p:txBody>
      </p:sp>
      <p:sp>
        <p:nvSpPr>
          <p:cNvPr id="92" name="Google Shape;92;p1"/>
          <p:cNvSpPr txBox="1"/>
          <p:nvPr/>
        </p:nvSpPr>
        <p:spPr>
          <a:xfrm>
            <a:off x="3314997" y="2667000"/>
            <a:ext cx="11658006" cy="2133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4000" u="none" cap="none" strike="noStrike">
                <a:solidFill>
                  <a:srgbClr val="FFFFFF"/>
                </a:solidFill>
                <a:latin typeface="DM Serif Display"/>
                <a:ea typeface="DM Serif Display"/>
                <a:cs typeface="DM Serif Display"/>
                <a:sym typeface="DM Serif Display"/>
              </a:rPr>
              <a:t>GuramaOnline</a:t>
            </a:r>
            <a:endParaRPr/>
          </a:p>
        </p:txBody>
      </p:sp>
      <p:sp>
        <p:nvSpPr>
          <p:cNvPr id="93" name="Google Shape;93;p1"/>
          <p:cNvSpPr txBox="1"/>
          <p:nvPr/>
        </p:nvSpPr>
        <p:spPr>
          <a:xfrm>
            <a:off x="5733492" y="1394892"/>
            <a:ext cx="6821016" cy="178117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1700" u="none" cap="none" strike="noStrike">
                <a:solidFill>
                  <a:srgbClr val="C2BFBF"/>
                </a:solidFill>
                <a:latin typeface="Montserrat"/>
                <a:ea typeface="Montserrat"/>
                <a:cs typeface="Montserrat"/>
                <a:sym typeface="Montserrat"/>
              </a:rPr>
              <a:t>Proyecto</a:t>
            </a:r>
            <a:endParaRPr/>
          </a:p>
        </p:txBody>
      </p:sp>
      <p:sp>
        <p:nvSpPr>
          <p:cNvPr id="94" name="Google Shape;94;p1"/>
          <p:cNvSpPr/>
          <p:nvPr/>
        </p:nvSpPr>
        <p:spPr>
          <a:xfrm rot="5400000">
            <a:off x="-2107571" y="778285"/>
            <a:ext cx="9856051" cy="8730429"/>
          </a:xfrm>
          <a:custGeom>
            <a:rect b="b" l="l" r="r" t="t"/>
            <a:pathLst>
              <a:path extrusionOk="0" h="8730429" w="9856051">
                <a:moveTo>
                  <a:pt x="0" y="0"/>
                </a:moveTo>
                <a:lnTo>
                  <a:pt x="9856051" y="0"/>
                </a:lnTo>
                <a:lnTo>
                  <a:pt x="9856051" y="8730430"/>
                </a:lnTo>
                <a:lnTo>
                  <a:pt x="0" y="8730430"/>
                </a:lnTo>
                <a:lnTo>
                  <a:pt x="0" y="0"/>
                </a:lnTo>
                <a:close/>
              </a:path>
            </a:pathLst>
          </a:custGeom>
          <a:blipFill rotWithShape="1">
            <a:blip r:embed="rId4">
              <a:alphaModFix amt="60000"/>
            </a:blip>
            <a:stretch>
              <a:fillRect b="0" l="0" r="0" t="0"/>
            </a:stretch>
          </a:blipFill>
          <a:ln>
            <a:noFill/>
          </a:ln>
        </p:spPr>
      </p:sp>
      <p:sp>
        <p:nvSpPr>
          <p:cNvPr id="95" name="Google Shape;95;p1"/>
          <p:cNvSpPr/>
          <p:nvPr/>
        </p:nvSpPr>
        <p:spPr>
          <a:xfrm>
            <a:off x="16550208" y="215475"/>
            <a:ext cx="1418184" cy="1418184"/>
          </a:xfrm>
          <a:custGeom>
            <a:rect b="b" l="l" r="r" t="t"/>
            <a:pathLst>
              <a:path extrusionOk="0" h="1418184" w="1418184">
                <a:moveTo>
                  <a:pt x="0" y="0"/>
                </a:moveTo>
                <a:lnTo>
                  <a:pt x="1418184" y="0"/>
                </a:lnTo>
                <a:lnTo>
                  <a:pt x="1418184" y="1418184"/>
                </a:lnTo>
                <a:lnTo>
                  <a:pt x="0" y="1418184"/>
                </a:lnTo>
                <a:lnTo>
                  <a:pt x="0" y="0"/>
                </a:lnTo>
                <a:close/>
              </a:path>
            </a:pathLst>
          </a:custGeom>
          <a:blipFill rotWithShape="1">
            <a:blip r:embed="rId5">
              <a:alphaModFix/>
            </a:blip>
            <a:stretch>
              <a:fillRect b="0" l="0" r="0" t="0"/>
            </a:stretch>
          </a:blipFill>
          <a:ln>
            <a:noFill/>
          </a:ln>
        </p:spPr>
      </p:sp>
      <p:sp>
        <p:nvSpPr>
          <p:cNvPr id="96" name="Google Shape;96;p1"/>
          <p:cNvSpPr/>
          <p:nvPr/>
        </p:nvSpPr>
        <p:spPr>
          <a:xfrm>
            <a:off x="-286010" y="-104092"/>
            <a:ext cx="3723936" cy="2310736"/>
          </a:xfrm>
          <a:custGeom>
            <a:rect b="b" l="l" r="r" t="t"/>
            <a:pathLst>
              <a:path extrusionOk="0" h="2310736" w="3723936">
                <a:moveTo>
                  <a:pt x="0" y="0"/>
                </a:moveTo>
                <a:lnTo>
                  <a:pt x="3723936" y="0"/>
                </a:lnTo>
                <a:lnTo>
                  <a:pt x="3723936" y="2310736"/>
                </a:lnTo>
                <a:lnTo>
                  <a:pt x="0" y="2310736"/>
                </a:lnTo>
                <a:lnTo>
                  <a:pt x="0" y="0"/>
                </a:lnTo>
                <a:close/>
              </a:path>
            </a:pathLst>
          </a:custGeom>
          <a:blipFill rotWithShape="1">
            <a:blip r:embed="rId6">
              <a:alphaModFix/>
            </a:blip>
            <a:stretch>
              <a:fillRect b="-3410" l="0" r="0" t="-3410"/>
            </a:stretch>
          </a:blipFill>
          <a:ln>
            <a:noFill/>
          </a:ln>
        </p:spPr>
      </p:sp>
      <p:sp>
        <p:nvSpPr>
          <p:cNvPr id="97" name="Google Shape;97;p1"/>
          <p:cNvSpPr txBox="1"/>
          <p:nvPr/>
        </p:nvSpPr>
        <p:spPr>
          <a:xfrm>
            <a:off x="313838" y="8709328"/>
            <a:ext cx="4238147" cy="81534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400" u="none" cap="none" strike="noStrike">
                <a:solidFill>
                  <a:srgbClr val="FFFFFF"/>
                </a:solidFill>
                <a:latin typeface="Montserrat"/>
                <a:ea typeface="Montserrat"/>
                <a:cs typeface="Montserrat"/>
                <a:sym typeface="Montserrat"/>
              </a:rPr>
              <a:t>ADSO Ficha 3206403</a:t>
            </a:r>
            <a:endParaRPr/>
          </a:p>
          <a:p>
            <a:pPr indent="0" lvl="0" marL="0" marR="0" rtl="0" algn="l">
              <a:lnSpc>
                <a:spcPct val="140000"/>
              </a:lnSpc>
              <a:spcBef>
                <a:spcPts val="0"/>
              </a:spcBef>
              <a:spcAft>
                <a:spcPts val="0"/>
              </a:spcAft>
              <a:buNone/>
            </a:pPr>
            <a:r>
              <a:rPr b="0" i="0" lang="en-US" sz="2400" u="none" cap="none" strike="noStrike">
                <a:solidFill>
                  <a:srgbClr val="FFFFFF"/>
                </a:solidFill>
                <a:latin typeface="Montserrat"/>
                <a:ea typeface="Montserrat"/>
                <a:cs typeface="Montserrat"/>
                <a:sym typeface="Montserrat"/>
              </a:rPr>
              <a:t>24 de junio de 2025</a:t>
            </a:r>
            <a:endParaRPr/>
          </a:p>
        </p:txBody>
      </p:sp>
      <p:sp>
        <p:nvSpPr>
          <p:cNvPr id="98" name="Google Shape;98;p1"/>
          <p:cNvSpPr txBox="1"/>
          <p:nvPr/>
        </p:nvSpPr>
        <p:spPr>
          <a:xfrm>
            <a:off x="7745100" y="9088423"/>
            <a:ext cx="10309154" cy="804265"/>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0" i="0" lang="en-US" sz="2295" u="none" cap="none" strike="noStrike">
                <a:solidFill>
                  <a:srgbClr val="FFFFFF"/>
                </a:solidFill>
                <a:latin typeface="Montserrat"/>
                <a:ea typeface="Montserrat"/>
                <a:cs typeface="Montserrat"/>
                <a:sym typeface="Montserrat"/>
              </a:rPr>
              <a:t>Servicio Nacional de Aprendizaje (SENA)</a:t>
            </a:r>
            <a:endParaRPr/>
          </a:p>
          <a:p>
            <a:pPr indent="0" lvl="0" marL="0" marR="0" rtl="0" algn="r">
              <a:lnSpc>
                <a:spcPct val="140000"/>
              </a:lnSpc>
              <a:spcBef>
                <a:spcPts val="0"/>
              </a:spcBef>
              <a:spcAft>
                <a:spcPts val="0"/>
              </a:spcAft>
              <a:buNone/>
            </a:pPr>
            <a:r>
              <a:rPr b="0" i="0" lang="en-US" sz="2295" u="none" cap="none" strike="noStrike">
                <a:solidFill>
                  <a:srgbClr val="FFFFFF"/>
                </a:solidFill>
                <a:latin typeface="Montserrat"/>
                <a:ea typeface="Montserrat"/>
                <a:cs typeface="Montserrat"/>
                <a:sym typeface="Montserrat"/>
              </a:rPr>
              <a:t>Centro de Electricidad, Electrónica y Telecomunicaciones (CEET)</a:t>
            </a:r>
            <a:endParaRPr/>
          </a:p>
        </p:txBody>
      </p:sp>
      <p:sp>
        <p:nvSpPr>
          <p:cNvPr id="99" name="Google Shape;99;p1"/>
          <p:cNvSpPr txBox="1"/>
          <p:nvPr/>
        </p:nvSpPr>
        <p:spPr>
          <a:xfrm>
            <a:off x="5147221" y="4810125"/>
            <a:ext cx="7993559" cy="352425"/>
          </a:xfrm>
          <a:prstGeom prst="rect">
            <a:avLst/>
          </a:prstGeom>
          <a:noFill/>
          <a:ln>
            <a:noFill/>
          </a:ln>
        </p:spPr>
        <p:txBody>
          <a:bodyPr anchorCtr="0" anchor="t" bIns="0" lIns="0" spcFirstLastPara="1" rIns="0" wrap="square" tIns="0">
            <a:spAutoFit/>
          </a:bodyPr>
          <a:lstStyle/>
          <a:p>
            <a:pPr indent="0" lvl="0" marL="0" marR="0" rtl="0" algn="ctr">
              <a:lnSpc>
                <a:spcPct val="119983"/>
              </a:lnSpc>
              <a:spcBef>
                <a:spcPts val="0"/>
              </a:spcBef>
              <a:spcAft>
                <a:spcPts val="0"/>
              </a:spcAft>
              <a:buNone/>
            </a:pPr>
            <a:r>
              <a:rPr b="0" i="0" lang="en-US" sz="2392" u="none" cap="none" strike="noStrike">
                <a:solidFill>
                  <a:srgbClr val="FFFFFF"/>
                </a:solidFill>
                <a:latin typeface="Montserrat"/>
                <a:ea typeface="Montserrat"/>
                <a:cs typeface="Montserrat"/>
                <a:sym typeface="Montserrat"/>
              </a:rPr>
              <a:t>Sistema Digital para Optimizar Inventarios y Pedidos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10"/>
          <p:cNvSpPr/>
          <p:nvPr/>
        </p:nvSpPr>
        <p:spPr>
          <a:xfrm flipH="1">
            <a:off x="0" y="0"/>
            <a:ext cx="18288000" cy="10287000"/>
          </a:xfrm>
          <a:custGeom>
            <a:rect b="b" l="l" r="r" t="t"/>
            <a:pathLst>
              <a:path extrusionOk="0" h="10287000" w="18288000">
                <a:moveTo>
                  <a:pt x="18288000" y="0"/>
                </a:moveTo>
                <a:lnTo>
                  <a:pt x="0" y="0"/>
                </a:lnTo>
                <a:lnTo>
                  <a:pt x="0" y="10287000"/>
                </a:lnTo>
                <a:lnTo>
                  <a:pt x="18288000" y="10287000"/>
                </a:lnTo>
                <a:lnTo>
                  <a:pt x="18288000" y="0"/>
                </a:lnTo>
                <a:close/>
              </a:path>
            </a:pathLst>
          </a:custGeom>
          <a:blipFill rotWithShape="1">
            <a:blip r:embed="rId3">
              <a:alphaModFix/>
            </a:blip>
            <a:stretch>
              <a:fillRect b="-9219" l="0" r="0" t="-9220"/>
            </a:stretch>
          </a:blipFill>
          <a:ln>
            <a:noFill/>
          </a:ln>
        </p:spPr>
      </p:sp>
      <p:sp>
        <p:nvSpPr>
          <p:cNvPr id="313" name="Google Shape;313;p10"/>
          <p:cNvSpPr txBox="1"/>
          <p:nvPr/>
        </p:nvSpPr>
        <p:spPr>
          <a:xfrm>
            <a:off x="4408560" y="973497"/>
            <a:ext cx="9470880" cy="1371600"/>
          </a:xfrm>
          <a:prstGeom prst="rect">
            <a:avLst/>
          </a:prstGeom>
          <a:noFill/>
          <a:ln>
            <a:noFill/>
          </a:ln>
        </p:spPr>
        <p:txBody>
          <a:bodyPr anchorCtr="0" anchor="t" bIns="0" lIns="0" spcFirstLastPara="1" rIns="0" wrap="square" tIns="0">
            <a:spAutoFit/>
          </a:bodyPr>
          <a:lstStyle/>
          <a:p>
            <a:pPr indent="0" lvl="0" marL="0" marR="0" rtl="0" algn="ctr">
              <a:lnSpc>
                <a:spcPct val="120007"/>
              </a:lnSpc>
              <a:spcBef>
                <a:spcPts val="0"/>
              </a:spcBef>
              <a:spcAft>
                <a:spcPts val="0"/>
              </a:spcAft>
              <a:buNone/>
            </a:pPr>
            <a:r>
              <a:rPr b="1" i="0" lang="en-US" sz="8147" u="none" cap="none" strike="noStrike">
                <a:solidFill>
                  <a:srgbClr val="FFFFFF"/>
                </a:solidFill>
                <a:latin typeface="Arial"/>
                <a:ea typeface="Arial"/>
                <a:cs typeface="Arial"/>
                <a:sym typeface="Arial"/>
              </a:rPr>
              <a:t>Delimitación</a:t>
            </a:r>
            <a:endParaRPr/>
          </a:p>
        </p:txBody>
      </p:sp>
      <p:grpSp>
        <p:nvGrpSpPr>
          <p:cNvPr id="314" name="Google Shape;314;p10"/>
          <p:cNvGrpSpPr/>
          <p:nvPr/>
        </p:nvGrpSpPr>
        <p:grpSpPr>
          <a:xfrm>
            <a:off x="1566465" y="2484112"/>
            <a:ext cx="15155069" cy="7802888"/>
            <a:chOff x="0" y="-19050"/>
            <a:chExt cx="3991459" cy="2055082"/>
          </a:xfrm>
        </p:grpSpPr>
        <p:sp>
          <p:nvSpPr>
            <p:cNvPr id="315" name="Google Shape;315;p10"/>
            <p:cNvSpPr/>
            <p:nvPr/>
          </p:nvSpPr>
          <p:spPr>
            <a:xfrm>
              <a:off x="0" y="0"/>
              <a:ext cx="3991459" cy="2036032"/>
            </a:xfrm>
            <a:custGeom>
              <a:rect b="b" l="l" r="r" t="t"/>
              <a:pathLst>
                <a:path extrusionOk="0" h="2036032" w="3991459">
                  <a:moveTo>
                    <a:pt x="15836" y="0"/>
                  </a:moveTo>
                  <a:lnTo>
                    <a:pt x="3975622" y="0"/>
                  </a:lnTo>
                  <a:cubicBezTo>
                    <a:pt x="3979823" y="0"/>
                    <a:pt x="3983851" y="1668"/>
                    <a:pt x="3986820" y="4638"/>
                  </a:cubicBezTo>
                  <a:cubicBezTo>
                    <a:pt x="3989790" y="7608"/>
                    <a:pt x="3991459" y="11636"/>
                    <a:pt x="3991459" y="15836"/>
                  </a:cubicBezTo>
                  <a:lnTo>
                    <a:pt x="3991459" y="2020196"/>
                  </a:lnTo>
                  <a:cubicBezTo>
                    <a:pt x="3991459" y="2024396"/>
                    <a:pt x="3989790" y="2028424"/>
                    <a:pt x="3986820" y="2031394"/>
                  </a:cubicBezTo>
                  <a:cubicBezTo>
                    <a:pt x="3983851" y="2034363"/>
                    <a:pt x="3979823" y="2036032"/>
                    <a:pt x="3975622" y="2036032"/>
                  </a:cubicBezTo>
                  <a:lnTo>
                    <a:pt x="15836" y="2036032"/>
                  </a:lnTo>
                  <a:cubicBezTo>
                    <a:pt x="7090" y="2036032"/>
                    <a:pt x="0" y="2028942"/>
                    <a:pt x="0" y="2020196"/>
                  </a:cubicBezTo>
                  <a:lnTo>
                    <a:pt x="0" y="15836"/>
                  </a:lnTo>
                  <a:cubicBezTo>
                    <a:pt x="0" y="7090"/>
                    <a:pt x="7090" y="0"/>
                    <a:pt x="15836" y="0"/>
                  </a:cubicBezTo>
                  <a:close/>
                </a:path>
              </a:pathLst>
            </a:custGeom>
            <a:solidFill>
              <a:srgbClr val="FFFFFF">
                <a:alpha val="9882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0"/>
            <p:cNvSpPr txBox="1"/>
            <p:nvPr/>
          </p:nvSpPr>
          <p:spPr>
            <a:xfrm>
              <a:off x="0" y="-19050"/>
              <a:ext cx="3991459" cy="2055082"/>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17" name="Google Shape;317;p10"/>
          <p:cNvSpPr txBox="1"/>
          <p:nvPr/>
        </p:nvSpPr>
        <p:spPr>
          <a:xfrm>
            <a:off x="2036948" y="3020298"/>
            <a:ext cx="14214104" cy="6755220"/>
          </a:xfrm>
          <a:prstGeom prst="rect">
            <a:avLst/>
          </a:prstGeom>
          <a:noFill/>
          <a:ln>
            <a:noFill/>
          </a:ln>
        </p:spPr>
        <p:txBody>
          <a:bodyPr anchorCtr="0" anchor="t" bIns="0" lIns="0" spcFirstLastPara="1" rIns="0" wrap="square" tIns="0">
            <a:spAutoFit/>
          </a:bodyPr>
          <a:lstStyle/>
          <a:p>
            <a:pPr indent="0" lvl="0" marL="0" marR="0" rtl="0" algn="l">
              <a:lnSpc>
                <a:spcPct val="139985"/>
              </a:lnSpc>
              <a:spcBef>
                <a:spcPts val="0"/>
              </a:spcBef>
              <a:spcAft>
                <a:spcPts val="0"/>
              </a:spcAft>
              <a:buNone/>
            </a:pPr>
            <a:r>
              <a:rPr b="1" i="0" lang="en-US" sz="2826" u="none" cap="none" strike="noStrike">
                <a:solidFill>
                  <a:srgbClr val="100F0D"/>
                </a:solidFill>
                <a:latin typeface="Montserrat"/>
                <a:ea typeface="Montserrat"/>
                <a:cs typeface="Montserrat"/>
                <a:sym typeface="Montserrat"/>
              </a:rPr>
              <a:t>Límites del proyecto: </a:t>
            </a:r>
            <a:r>
              <a:rPr b="0" i="0" lang="en-US" sz="2826" u="none" cap="none" strike="noStrike">
                <a:solidFill>
                  <a:srgbClr val="100F0D"/>
                </a:solidFill>
                <a:latin typeface="Montserrat"/>
                <a:ea typeface="Montserrat"/>
                <a:cs typeface="Montserrat"/>
                <a:sym typeface="Montserrat"/>
              </a:rPr>
              <a:t>el sistema de información para Gurama, se desarrollara, únicamente en Bogotá,tendrá un tiempo de duracion de 18 meses, desde 2025 hasta mediados de 2026. El sistema GuramaOnline permitirá gestionar pedidos, generar facturas e informes y controlar entradas y salidas del inventario y administración de productos.  </a:t>
            </a:r>
            <a:endParaRPr/>
          </a:p>
          <a:p>
            <a:pPr indent="0" lvl="0" marL="0" marR="0" rtl="0" algn="l">
              <a:lnSpc>
                <a:spcPct val="30997"/>
              </a:lnSpc>
              <a:spcBef>
                <a:spcPts val="0"/>
              </a:spcBef>
              <a:spcAft>
                <a:spcPts val="0"/>
              </a:spcAft>
              <a:buNone/>
            </a:pPr>
            <a:r>
              <a:t/>
            </a:r>
            <a:endParaRPr b="0" i="0" sz="2826" u="none" cap="none" strike="noStrike">
              <a:solidFill>
                <a:srgbClr val="100F0D"/>
              </a:solidFill>
              <a:latin typeface="Montserrat"/>
              <a:ea typeface="Montserrat"/>
              <a:cs typeface="Montserrat"/>
              <a:sym typeface="Montserrat"/>
            </a:endParaRPr>
          </a:p>
          <a:p>
            <a:pPr indent="0" lvl="0" marL="0" marR="0" rtl="0" algn="l">
              <a:lnSpc>
                <a:spcPct val="60721"/>
              </a:lnSpc>
              <a:spcBef>
                <a:spcPts val="0"/>
              </a:spcBef>
              <a:spcAft>
                <a:spcPts val="0"/>
              </a:spcAft>
              <a:buNone/>
            </a:pPr>
            <a:r>
              <a:t/>
            </a:r>
            <a:endParaRPr b="0" i="0" sz="2826" u="none" cap="none" strike="noStrike">
              <a:solidFill>
                <a:srgbClr val="100F0D"/>
              </a:solidFill>
              <a:latin typeface="Montserrat"/>
              <a:ea typeface="Montserrat"/>
              <a:cs typeface="Montserrat"/>
              <a:sym typeface="Montserrat"/>
            </a:endParaRPr>
          </a:p>
          <a:p>
            <a:pPr indent="0" lvl="0" marL="0" marR="0" rtl="0" algn="l">
              <a:lnSpc>
                <a:spcPct val="139985"/>
              </a:lnSpc>
              <a:spcBef>
                <a:spcPts val="0"/>
              </a:spcBef>
              <a:spcAft>
                <a:spcPts val="0"/>
              </a:spcAft>
              <a:buNone/>
            </a:pPr>
            <a:r>
              <a:rPr b="1" i="0" lang="en-US" sz="2826" u="none" cap="none" strike="noStrike">
                <a:solidFill>
                  <a:srgbClr val="100F0D"/>
                </a:solidFill>
                <a:latin typeface="Montserrat"/>
                <a:ea typeface="Montserrat"/>
                <a:cs typeface="Montserrat"/>
                <a:sym typeface="Montserrat"/>
              </a:rPr>
              <a:t>No incluirá</a:t>
            </a:r>
            <a:r>
              <a:rPr b="0" i="0" lang="en-US" sz="2826" u="none" cap="none" strike="noStrike">
                <a:solidFill>
                  <a:srgbClr val="100F0D"/>
                </a:solidFill>
                <a:latin typeface="Montserrat"/>
                <a:ea typeface="Montserrat"/>
                <a:cs typeface="Montserrat"/>
                <a:sym typeface="Montserrat"/>
              </a:rPr>
              <a:t> envío de productos.</a:t>
            </a:r>
            <a:endParaRPr/>
          </a:p>
          <a:p>
            <a:pPr indent="0" lvl="0" marL="0" marR="0" rtl="0" algn="l">
              <a:lnSpc>
                <a:spcPct val="139985"/>
              </a:lnSpc>
              <a:spcBef>
                <a:spcPts val="0"/>
              </a:spcBef>
              <a:spcAft>
                <a:spcPts val="0"/>
              </a:spcAft>
              <a:buNone/>
            </a:pPr>
            <a:r>
              <a:t/>
            </a:r>
            <a:endParaRPr b="0" i="0" sz="2826" u="none" cap="none" strike="noStrike">
              <a:solidFill>
                <a:srgbClr val="100F0D"/>
              </a:solidFill>
              <a:latin typeface="Montserrat"/>
              <a:ea typeface="Montserrat"/>
              <a:cs typeface="Montserrat"/>
              <a:sym typeface="Montserrat"/>
            </a:endParaRPr>
          </a:p>
          <a:p>
            <a:pPr indent="0" lvl="0" marL="0" marR="0" rtl="0" algn="l">
              <a:lnSpc>
                <a:spcPct val="139985"/>
              </a:lnSpc>
              <a:spcBef>
                <a:spcPts val="0"/>
              </a:spcBef>
              <a:spcAft>
                <a:spcPts val="0"/>
              </a:spcAft>
              <a:buNone/>
            </a:pPr>
            <a:r>
              <a:rPr b="1" i="0" lang="en-US" sz="2826" u="none" cap="none" strike="noStrike">
                <a:solidFill>
                  <a:srgbClr val="100F0D"/>
                </a:solidFill>
                <a:latin typeface="Montserrat"/>
                <a:ea typeface="Montserrat"/>
                <a:cs typeface="Montserrat"/>
                <a:sym typeface="Montserrat"/>
              </a:rPr>
              <a:t>Preguntas clave:</a:t>
            </a:r>
            <a:r>
              <a:rPr b="0" i="0" lang="en-US" sz="2826" u="none" cap="none" strike="noStrike">
                <a:solidFill>
                  <a:srgbClr val="100F0D"/>
                </a:solidFill>
                <a:latin typeface="Montserrat"/>
                <a:ea typeface="Montserrat"/>
                <a:cs typeface="Montserrat"/>
                <a:sym typeface="Montserrat"/>
              </a:rPr>
              <a:t> Las preguntas más fundamentales de nuestro proyecto son:</a:t>
            </a:r>
            <a:endParaRPr/>
          </a:p>
          <a:p>
            <a:pPr indent="0" lvl="0" marL="0" marR="0" rtl="0" algn="l">
              <a:lnSpc>
                <a:spcPct val="139985"/>
              </a:lnSpc>
              <a:spcBef>
                <a:spcPts val="0"/>
              </a:spcBef>
              <a:spcAft>
                <a:spcPts val="0"/>
              </a:spcAft>
              <a:buNone/>
            </a:pPr>
            <a:r>
              <a:t/>
            </a:r>
            <a:endParaRPr b="0" i="0" sz="2826" u="none" cap="none" strike="noStrike">
              <a:solidFill>
                <a:srgbClr val="100F0D"/>
              </a:solidFill>
              <a:latin typeface="Montserrat"/>
              <a:ea typeface="Montserrat"/>
              <a:cs typeface="Montserrat"/>
              <a:sym typeface="Montserrat"/>
            </a:endParaRPr>
          </a:p>
          <a:p>
            <a:pPr indent="0" lvl="0" marL="0" marR="0" rtl="0" algn="l">
              <a:lnSpc>
                <a:spcPct val="139985"/>
              </a:lnSpc>
              <a:spcBef>
                <a:spcPts val="0"/>
              </a:spcBef>
              <a:spcAft>
                <a:spcPts val="0"/>
              </a:spcAft>
              <a:buNone/>
            </a:pPr>
            <a:r>
              <a:rPr b="1" i="0" lang="en-US" sz="2826" u="none" cap="none" strike="noStrike">
                <a:solidFill>
                  <a:srgbClr val="100F0D"/>
                </a:solidFill>
                <a:latin typeface="Montserrat"/>
                <a:ea typeface="Montserrat"/>
                <a:cs typeface="Montserrat"/>
                <a:sym typeface="Montserrat"/>
              </a:rPr>
              <a:t>¿Dónde se enfocará?:</a:t>
            </a:r>
            <a:r>
              <a:rPr b="0" i="0" lang="en-US" sz="2826" u="none" cap="none" strike="noStrike">
                <a:solidFill>
                  <a:srgbClr val="100F0D"/>
                </a:solidFill>
                <a:latin typeface="Montserrat"/>
                <a:ea typeface="Montserrat"/>
                <a:cs typeface="Montserrat"/>
                <a:sym typeface="Montserrat"/>
              </a:rPr>
              <a:t> Gurama online se enfocará en el mercado de amigurumis y sabanas, centrándose en la gestión de inventarios, toma de pedidos, facturación y generación de informes para mejor organización en los procesos y futuras mejoras.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11"/>
          <p:cNvSpPr/>
          <p:nvPr/>
        </p:nvSpPr>
        <p:spPr>
          <a:xfrm flipH="1">
            <a:off x="0" y="0"/>
            <a:ext cx="18288000" cy="10287000"/>
          </a:xfrm>
          <a:custGeom>
            <a:rect b="b" l="l" r="r" t="t"/>
            <a:pathLst>
              <a:path extrusionOk="0" h="10287000" w="18288000">
                <a:moveTo>
                  <a:pt x="18288000" y="0"/>
                </a:moveTo>
                <a:lnTo>
                  <a:pt x="0" y="0"/>
                </a:lnTo>
                <a:lnTo>
                  <a:pt x="0" y="10287000"/>
                </a:lnTo>
                <a:lnTo>
                  <a:pt x="18288000" y="10287000"/>
                </a:lnTo>
                <a:lnTo>
                  <a:pt x="18288000" y="0"/>
                </a:lnTo>
                <a:close/>
              </a:path>
            </a:pathLst>
          </a:custGeom>
          <a:blipFill rotWithShape="1">
            <a:blip r:embed="rId3">
              <a:alphaModFix/>
            </a:blip>
            <a:stretch>
              <a:fillRect b="-9219" l="0" r="0" t="-9220"/>
            </a:stretch>
          </a:blipFill>
          <a:ln>
            <a:noFill/>
          </a:ln>
        </p:spPr>
      </p:sp>
      <p:sp>
        <p:nvSpPr>
          <p:cNvPr id="323" name="Google Shape;323;p11"/>
          <p:cNvSpPr/>
          <p:nvPr/>
        </p:nvSpPr>
        <p:spPr>
          <a:xfrm flipH="1">
            <a:off x="0" y="0"/>
            <a:ext cx="18523324" cy="12341165"/>
          </a:xfrm>
          <a:custGeom>
            <a:rect b="b" l="l" r="r" t="t"/>
            <a:pathLst>
              <a:path extrusionOk="0" h="12341165" w="18523324">
                <a:moveTo>
                  <a:pt x="18523324" y="0"/>
                </a:moveTo>
                <a:lnTo>
                  <a:pt x="0" y="0"/>
                </a:lnTo>
                <a:lnTo>
                  <a:pt x="0" y="12341165"/>
                </a:lnTo>
                <a:lnTo>
                  <a:pt x="18523324" y="12341165"/>
                </a:lnTo>
                <a:lnTo>
                  <a:pt x="18523324" y="0"/>
                </a:lnTo>
                <a:close/>
              </a:path>
            </a:pathLst>
          </a:custGeom>
          <a:blipFill rotWithShape="1">
            <a:blip r:embed="rId4">
              <a:alphaModFix amt="40000"/>
            </a:blip>
            <a:stretch>
              <a:fillRect b="0" l="0" r="0" t="0"/>
            </a:stretch>
          </a:blipFill>
          <a:ln>
            <a:noFill/>
          </a:ln>
        </p:spPr>
      </p:sp>
      <p:sp>
        <p:nvSpPr>
          <p:cNvPr id="324" name="Google Shape;324;p11"/>
          <p:cNvSpPr txBox="1"/>
          <p:nvPr/>
        </p:nvSpPr>
        <p:spPr>
          <a:xfrm>
            <a:off x="4408560" y="973497"/>
            <a:ext cx="9470880" cy="1371600"/>
          </a:xfrm>
          <a:prstGeom prst="rect">
            <a:avLst/>
          </a:prstGeom>
          <a:noFill/>
          <a:ln>
            <a:noFill/>
          </a:ln>
        </p:spPr>
        <p:txBody>
          <a:bodyPr anchorCtr="0" anchor="t" bIns="0" lIns="0" spcFirstLastPara="1" rIns="0" wrap="square" tIns="0">
            <a:spAutoFit/>
          </a:bodyPr>
          <a:lstStyle/>
          <a:p>
            <a:pPr indent="0" lvl="0" marL="0" marR="0" rtl="0" algn="ctr">
              <a:lnSpc>
                <a:spcPct val="120007"/>
              </a:lnSpc>
              <a:spcBef>
                <a:spcPts val="0"/>
              </a:spcBef>
              <a:spcAft>
                <a:spcPts val="0"/>
              </a:spcAft>
              <a:buNone/>
            </a:pPr>
            <a:r>
              <a:rPr b="1" i="0" lang="en-US" sz="8147" u="none" cap="none" strike="noStrike">
                <a:solidFill>
                  <a:srgbClr val="FFFFFF"/>
                </a:solidFill>
                <a:latin typeface="Arial"/>
                <a:ea typeface="Arial"/>
                <a:cs typeface="Arial"/>
                <a:sym typeface="Arial"/>
              </a:rPr>
              <a:t>Delimitación</a:t>
            </a:r>
            <a:endParaRPr/>
          </a:p>
        </p:txBody>
      </p:sp>
      <p:grpSp>
        <p:nvGrpSpPr>
          <p:cNvPr id="325" name="Google Shape;325;p11"/>
          <p:cNvGrpSpPr/>
          <p:nvPr/>
        </p:nvGrpSpPr>
        <p:grpSpPr>
          <a:xfrm>
            <a:off x="1566465" y="2484112"/>
            <a:ext cx="15155069" cy="8066609"/>
            <a:chOff x="0" y="-19050"/>
            <a:chExt cx="3991459" cy="2124539"/>
          </a:xfrm>
        </p:grpSpPr>
        <p:sp>
          <p:nvSpPr>
            <p:cNvPr id="326" name="Google Shape;326;p11"/>
            <p:cNvSpPr/>
            <p:nvPr/>
          </p:nvSpPr>
          <p:spPr>
            <a:xfrm>
              <a:off x="0" y="0"/>
              <a:ext cx="3991459" cy="2105489"/>
            </a:xfrm>
            <a:custGeom>
              <a:rect b="b" l="l" r="r" t="t"/>
              <a:pathLst>
                <a:path extrusionOk="0" h="2105489" w="3991459">
                  <a:moveTo>
                    <a:pt x="15836" y="0"/>
                  </a:moveTo>
                  <a:lnTo>
                    <a:pt x="3975622" y="0"/>
                  </a:lnTo>
                  <a:cubicBezTo>
                    <a:pt x="3979823" y="0"/>
                    <a:pt x="3983851" y="1668"/>
                    <a:pt x="3986820" y="4638"/>
                  </a:cubicBezTo>
                  <a:cubicBezTo>
                    <a:pt x="3989790" y="7608"/>
                    <a:pt x="3991459" y="11636"/>
                    <a:pt x="3991459" y="15836"/>
                  </a:cubicBezTo>
                  <a:lnTo>
                    <a:pt x="3991459" y="2089653"/>
                  </a:lnTo>
                  <a:cubicBezTo>
                    <a:pt x="3991459" y="2098399"/>
                    <a:pt x="3984368" y="2105489"/>
                    <a:pt x="3975622" y="2105489"/>
                  </a:cubicBezTo>
                  <a:lnTo>
                    <a:pt x="15836" y="2105489"/>
                  </a:lnTo>
                  <a:cubicBezTo>
                    <a:pt x="7090" y="2105489"/>
                    <a:pt x="0" y="2098399"/>
                    <a:pt x="0" y="2089653"/>
                  </a:cubicBezTo>
                  <a:lnTo>
                    <a:pt x="0" y="15836"/>
                  </a:lnTo>
                  <a:cubicBezTo>
                    <a:pt x="0" y="7090"/>
                    <a:pt x="7090" y="0"/>
                    <a:pt x="15836" y="0"/>
                  </a:cubicBezTo>
                  <a:close/>
                </a:path>
              </a:pathLst>
            </a:custGeom>
            <a:solidFill>
              <a:srgbClr val="FFFFFF">
                <a:alpha val="9882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1"/>
            <p:cNvSpPr txBox="1"/>
            <p:nvPr/>
          </p:nvSpPr>
          <p:spPr>
            <a:xfrm>
              <a:off x="0" y="-19050"/>
              <a:ext cx="3991459" cy="2124539"/>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28" name="Google Shape;328;p11"/>
          <p:cNvSpPr txBox="1"/>
          <p:nvPr/>
        </p:nvSpPr>
        <p:spPr>
          <a:xfrm>
            <a:off x="2231750" y="3197303"/>
            <a:ext cx="13824501" cy="6655406"/>
          </a:xfrm>
          <a:prstGeom prst="rect">
            <a:avLst/>
          </a:prstGeom>
          <a:noFill/>
          <a:ln>
            <a:noFill/>
          </a:ln>
        </p:spPr>
        <p:txBody>
          <a:bodyPr anchorCtr="0" anchor="t" bIns="0" lIns="0" spcFirstLastPara="1" rIns="0" wrap="square" tIns="0">
            <a:spAutoFit/>
          </a:bodyPr>
          <a:lstStyle/>
          <a:p>
            <a:pPr indent="0" lvl="0" marL="0" marR="0" rtl="0" algn="l">
              <a:lnSpc>
                <a:spcPct val="139985"/>
              </a:lnSpc>
              <a:spcBef>
                <a:spcPts val="0"/>
              </a:spcBef>
              <a:spcAft>
                <a:spcPts val="0"/>
              </a:spcAft>
              <a:buNone/>
            </a:pPr>
            <a:r>
              <a:rPr b="1" i="0" lang="en-US" sz="2726" u="none" cap="none" strike="noStrike">
                <a:solidFill>
                  <a:srgbClr val="100F0D"/>
                </a:solidFill>
                <a:latin typeface="Montserrat"/>
                <a:ea typeface="Montserrat"/>
                <a:cs typeface="Montserrat"/>
                <a:sym typeface="Montserrat"/>
              </a:rPr>
              <a:t>¿Qué módulos requiere?:</a:t>
            </a:r>
            <a:r>
              <a:rPr b="0" i="0" lang="en-US" sz="2726" u="none" cap="none" strike="noStrike">
                <a:solidFill>
                  <a:srgbClr val="100F0D"/>
                </a:solidFill>
                <a:latin typeface="Montserrat"/>
                <a:ea typeface="Montserrat"/>
                <a:cs typeface="Montserrat"/>
                <a:sym typeface="Montserrat"/>
              </a:rPr>
              <a:t> Los módulos requeridos para realizar el sistema de información son:</a:t>
            </a:r>
            <a:endParaRPr/>
          </a:p>
          <a:p>
            <a:pPr indent="0" lvl="0" marL="0" marR="0" rtl="0" algn="l">
              <a:lnSpc>
                <a:spcPct val="139985"/>
              </a:lnSpc>
              <a:spcBef>
                <a:spcPts val="0"/>
              </a:spcBef>
              <a:spcAft>
                <a:spcPts val="0"/>
              </a:spcAft>
              <a:buNone/>
            </a:pPr>
            <a:r>
              <a:t/>
            </a:r>
            <a:endParaRPr b="0" i="0" sz="2726" u="none" cap="none" strike="noStrike">
              <a:solidFill>
                <a:srgbClr val="100F0D"/>
              </a:solidFill>
              <a:latin typeface="Montserrat"/>
              <a:ea typeface="Montserrat"/>
              <a:cs typeface="Montserrat"/>
              <a:sym typeface="Montserrat"/>
            </a:endParaRPr>
          </a:p>
          <a:p>
            <a:pPr indent="0" lvl="0" marL="0" marR="0" rtl="0" algn="l">
              <a:lnSpc>
                <a:spcPct val="139985"/>
              </a:lnSpc>
              <a:spcBef>
                <a:spcPts val="0"/>
              </a:spcBef>
              <a:spcAft>
                <a:spcPts val="0"/>
              </a:spcAft>
              <a:buNone/>
            </a:pPr>
            <a:r>
              <a:rPr b="0" i="0" lang="en-US" sz="2726" u="none" cap="none" strike="noStrike">
                <a:solidFill>
                  <a:srgbClr val="100F0D"/>
                </a:solidFill>
                <a:latin typeface="Montserrat"/>
                <a:ea typeface="Montserrat"/>
                <a:cs typeface="Montserrat"/>
                <a:sym typeface="Montserrat"/>
              </a:rPr>
              <a:t>1. Administración de Productos</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Registro de productos con: ID automático, Nombre, Categoría, Descripción, Precio, Stock actual (unidades disponibles).</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Edición y eliminación de productos.</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Categorización y filtros (por tipo, categoría, disponibilidad, etc.).</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Relación directa con el inventario: el stock se actualiza automáticamente con cada movimiento de entrada o salida.</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Conexión estrecha con el catálogo de productos: la información registrada se refleja en lo que el cliente visualiza al comprar e ir al carrito en el módulo de pedidos.</a:t>
            </a:r>
            <a:endParaRPr/>
          </a:p>
          <a:p>
            <a:pPr indent="0" lvl="0" marL="0" marR="0" rtl="0" algn="l">
              <a:lnSpc>
                <a:spcPct val="139985"/>
              </a:lnSpc>
              <a:spcBef>
                <a:spcPts val="0"/>
              </a:spcBef>
              <a:spcAft>
                <a:spcPts val="0"/>
              </a:spcAft>
              <a:buNone/>
            </a:pPr>
            <a:r>
              <a:t/>
            </a:r>
            <a:endParaRPr b="0" i="0" sz="2726" u="none" cap="none" strike="noStrike">
              <a:solidFill>
                <a:srgbClr val="100F0D"/>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1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19" l="0" r="0" t="-9220"/>
            </a:stretch>
          </a:blipFill>
          <a:ln>
            <a:noFill/>
          </a:ln>
        </p:spPr>
      </p:sp>
      <p:sp>
        <p:nvSpPr>
          <p:cNvPr id="334" name="Google Shape;334;p12"/>
          <p:cNvSpPr txBox="1"/>
          <p:nvPr/>
        </p:nvSpPr>
        <p:spPr>
          <a:xfrm>
            <a:off x="4408560" y="973497"/>
            <a:ext cx="9470880" cy="1371600"/>
          </a:xfrm>
          <a:prstGeom prst="rect">
            <a:avLst/>
          </a:prstGeom>
          <a:noFill/>
          <a:ln>
            <a:noFill/>
          </a:ln>
        </p:spPr>
        <p:txBody>
          <a:bodyPr anchorCtr="0" anchor="t" bIns="0" lIns="0" spcFirstLastPara="1" rIns="0" wrap="square" tIns="0">
            <a:spAutoFit/>
          </a:bodyPr>
          <a:lstStyle/>
          <a:p>
            <a:pPr indent="0" lvl="0" marL="0" marR="0" rtl="0" algn="ctr">
              <a:lnSpc>
                <a:spcPct val="120007"/>
              </a:lnSpc>
              <a:spcBef>
                <a:spcPts val="0"/>
              </a:spcBef>
              <a:spcAft>
                <a:spcPts val="0"/>
              </a:spcAft>
              <a:buNone/>
            </a:pPr>
            <a:r>
              <a:rPr b="1" i="0" lang="en-US" sz="8147" u="none" cap="none" strike="noStrike">
                <a:solidFill>
                  <a:srgbClr val="FFFFFF"/>
                </a:solidFill>
                <a:latin typeface="Arial"/>
                <a:ea typeface="Arial"/>
                <a:cs typeface="Arial"/>
                <a:sym typeface="Arial"/>
              </a:rPr>
              <a:t>Delimitación</a:t>
            </a:r>
            <a:endParaRPr/>
          </a:p>
        </p:txBody>
      </p:sp>
      <p:grpSp>
        <p:nvGrpSpPr>
          <p:cNvPr id="335" name="Google Shape;335;p12"/>
          <p:cNvGrpSpPr/>
          <p:nvPr/>
        </p:nvGrpSpPr>
        <p:grpSpPr>
          <a:xfrm>
            <a:off x="1566465" y="2484112"/>
            <a:ext cx="15155069" cy="8066609"/>
            <a:chOff x="0" y="-19050"/>
            <a:chExt cx="3991459" cy="2124539"/>
          </a:xfrm>
        </p:grpSpPr>
        <p:sp>
          <p:nvSpPr>
            <p:cNvPr id="336" name="Google Shape;336;p12"/>
            <p:cNvSpPr/>
            <p:nvPr/>
          </p:nvSpPr>
          <p:spPr>
            <a:xfrm>
              <a:off x="0" y="0"/>
              <a:ext cx="3991459" cy="2105489"/>
            </a:xfrm>
            <a:custGeom>
              <a:rect b="b" l="l" r="r" t="t"/>
              <a:pathLst>
                <a:path extrusionOk="0" h="2105489" w="3991459">
                  <a:moveTo>
                    <a:pt x="15836" y="0"/>
                  </a:moveTo>
                  <a:lnTo>
                    <a:pt x="3975622" y="0"/>
                  </a:lnTo>
                  <a:cubicBezTo>
                    <a:pt x="3979823" y="0"/>
                    <a:pt x="3983851" y="1668"/>
                    <a:pt x="3986820" y="4638"/>
                  </a:cubicBezTo>
                  <a:cubicBezTo>
                    <a:pt x="3989790" y="7608"/>
                    <a:pt x="3991459" y="11636"/>
                    <a:pt x="3991459" y="15836"/>
                  </a:cubicBezTo>
                  <a:lnTo>
                    <a:pt x="3991459" y="2089653"/>
                  </a:lnTo>
                  <a:cubicBezTo>
                    <a:pt x="3991459" y="2098399"/>
                    <a:pt x="3984368" y="2105489"/>
                    <a:pt x="3975622" y="2105489"/>
                  </a:cubicBezTo>
                  <a:lnTo>
                    <a:pt x="15836" y="2105489"/>
                  </a:lnTo>
                  <a:cubicBezTo>
                    <a:pt x="7090" y="2105489"/>
                    <a:pt x="0" y="2098399"/>
                    <a:pt x="0" y="2089653"/>
                  </a:cubicBezTo>
                  <a:lnTo>
                    <a:pt x="0" y="15836"/>
                  </a:lnTo>
                  <a:cubicBezTo>
                    <a:pt x="0" y="7090"/>
                    <a:pt x="7090" y="0"/>
                    <a:pt x="15836" y="0"/>
                  </a:cubicBezTo>
                  <a:close/>
                </a:path>
              </a:pathLst>
            </a:custGeom>
            <a:solidFill>
              <a:srgbClr val="FFFFFF">
                <a:alpha val="9882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2"/>
            <p:cNvSpPr txBox="1"/>
            <p:nvPr/>
          </p:nvSpPr>
          <p:spPr>
            <a:xfrm>
              <a:off x="0" y="-19050"/>
              <a:ext cx="3991459" cy="2124539"/>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38" name="Google Shape;338;p12"/>
          <p:cNvSpPr txBox="1"/>
          <p:nvPr/>
        </p:nvSpPr>
        <p:spPr>
          <a:xfrm>
            <a:off x="1985285" y="2942814"/>
            <a:ext cx="14317429" cy="7607906"/>
          </a:xfrm>
          <a:prstGeom prst="rect">
            <a:avLst/>
          </a:prstGeom>
          <a:noFill/>
          <a:ln>
            <a:noFill/>
          </a:ln>
        </p:spPr>
        <p:txBody>
          <a:bodyPr anchorCtr="0" anchor="t" bIns="0" lIns="0" spcFirstLastPara="1" rIns="0" wrap="square" tIns="0">
            <a:spAutoFit/>
          </a:bodyPr>
          <a:lstStyle/>
          <a:p>
            <a:pPr indent="0" lvl="0" marL="0" marR="0" rtl="0" algn="l">
              <a:lnSpc>
                <a:spcPct val="139985"/>
              </a:lnSpc>
              <a:spcBef>
                <a:spcPts val="0"/>
              </a:spcBef>
              <a:spcAft>
                <a:spcPts val="0"/>
              </a:spcAft>
              <a:buNone/>
            </a:pPr>
            <a:r>
              <a:rPr b="0" i="0" lang="en-US" sz="2726" u="none" cap="none" strike="noStrike">
                <a:solidFill>
                  <a:srgbClr val="100F0D"/>
                </a:solidFill>
                <a:latin typeface="Montserrat"/>
                <a:ea typeface="Montserrat"/>
                <a:cs typeface="Montserrat"/>
                <a:sym typeface="Montserrat"/>
              </a:rPr>
              <a:t>2. Gestión de entradas y salidas (Inventario Perpetuo)</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Registro automático de: Entradas (compras o ingresos), Salidas (ajustes o devoluciones), Ventas (salidas por pedidos).</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Consulta de movimientos por producto, fecha o tipo de movimiento.</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Actualización en tiempo real del stock en el módulo de productos.</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Alertas de bajo inventario.</a:t>
            </a:r>
            <a:endParaRPr/>
          </a:p>
          <a:p>
            <a:pPr indent="0" lvl="0" marL="0" marR="0" rtl="0" algn="l">
              <a:lnSpc>
                <a:spcPct val="139985"/>
              </a:lnSpc>
              <a:spcBef>
                <a:spcPts val="0"/>
              </a:spcBef>
              <a:spcAft>
                <a:spcPts val="0"/>
              </a:spcAft>
              <a:buNone/>
            </a:pPr>
            <a:r>
              <a:t/>
            </a:r>
            <a:endParaRPr b="0" i="0" sz="2726" u="none" cap="none" strike="noStrike">
              <a:solidFill>
                <a:srgbClr val="100F0D"/>
              </a:solidFill>
              <a:latin typeface="Montserrat"/>
              <a:ea typeface="Montserrat"/>
              <a:cs typeface="Montserrat"/>
              <a:sym typeface="Montserrat"/>
            </a:endParaRPr>
          </a:p>
          <a:p>
            <a:pPr indent="0" lvl="0" marL="0" marR="0" rtl="0" algn="l">
              <a:lnSpc>
                <a:spcPct val="139985"/>
              </a:lnSpc>
              <a:spcBef>
                <a:spcPts val="0"/>
              </a:spcBef>
              <a:spcAft>
                <a:spcPts val="0"/>
              </a:spcAft>
              <a:buNone/>
            </a:pPr>
            <a:r>
              <a:rPr b="0" i="0" lang="en-US" sz="2726" u="none" cap="none" strike="noStrike">
                <a:solidFill>
                  <a:srgbClr val="100F0D"/>
                </a:solidFill>
                <a:latin typeface="Montserrat"/>
                <a:ea typeface="Montserrat"/>
                <a:cs typeface="Montserrat"/>
                <a:sym typeface="Montserrat"/>
              </a:rPr>
              <a:t>3. Gestión de Pedidos</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Registro y seguimiento de pedidos.</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Visualización de estado del pedido (pendiente, en proceso, entregado).</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Incluye el catálogo interactivo conectado con el módulo de productos, donde el cliente puede seleccionar y añadir al carrito.</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Descuento automático del stock al confirmar la compra.</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Integración con la pasarela de pagos (wompi).</a:t>
            </a:r>
            <a:endParaRPr/>
          </a:p>
          <a:p>
            <a:pPr indent="-294285" lvl="1" marL="588570" marR="0" rtl="0" algn="l">
              <a:lnSpc>
                <a:spcPct val="139985"/>
              </a:lnSpc>
              <a:spcBef>
                <a:spcPts val="0"/>
              </a:spcBef>
              <a:spcAft>
                <a:spcPts val="0"/>
              </a:spcAft>
              <a:buClr>
                <a:srgbClr val="100F0D"/>
              </a:buClr>
              <a:buSzPts val="2726"/>
              <a:buFont typeface="Arial"/>
              <a:buChar char="•"/>
            </a:pPr>
            <a:r>
              <a:rPr b="0" i="0" lang="en-US" sz="2726" u="none" cap="none" strike="noStrike">
                <a:solidFill>
                  <a:srgbClr val="100F0D"/>
                </a:solidFill>
                <a:latin typeface="Montserrat"/>
                <a:ea typeface="Montserrat"/>
                <a:cs typeface="Montserrat"/>
                <a:sym typeface="Montserrat"/>
              </a:rPr>
              <a:t>Generación de comprobantes de venta.</a:t>
            </a:r>
            <a:endParaRPr/>
          </a:p>
          <a:p>
            <a:pPr indent="0" lvl="0" marL="0" marR="0" rtl="0" algn="l">
              <a:lnSpc>
                <a:spcPct val="139985"/>
              </a:lnSpc>
              <a:spcBef>
                <a:spcPts val="0"/>
              </a:spcBef>
              <a:spcAft>
                <a:spcPts val="0"/>
              </a:spcAft>
              <a:buNone/>
            </a:pPr>
            <a:r>
              <a:t/>
            </a:r>
            <a:endParaRPr b="0" i="0" sz="2726" u="none" cap="none" strike="noStrike">
              <a:solidFill>
                <a:srgbClr val="100F0D"/>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1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19" l="0" r="0" t="-9220"/>
            </a:stretch>
          </a:blipFill>
          <a:ln>
            <a:noFill/>
          </a:ln>
        </p:spPr>
      </p:sp>
      <p:sp>
        <p:nvSpPr>
          <p:cNvPr id="344" name="Google Shape;344;p13"/>
          <p:cNvSpPr txBox="1"/>
          <p:nvPr/>
        </p:nvSpPr>
        <p:spPr>
          <a:xfrm>
            <a:off x="4408560" y="973497"/>
            <a:ext cx="9470880" cy="1371600"/>
          </a:xfrm>
          <a:prstGeom prst="rect">
            <a:avLst/>
          </a:prstGeom>
          <a:noFill/>
          <a:ln>
            <a:noFill/>
          </a:ln>
        </p:spPr>
        <p:txBody>
          <a:bodyPr anchorCtr="0" anchor="t" bIns="0" lIns="0" spcFirstLastPara="1" rIns="0" wrap="square" tIns="0">
            <a:spAutoFit/>
          </a:bodyPr>
          <a:lstStyle/>
          <a:p>
            <a:pPr indent="0" lvl="0" marL="0" marR="0" rtl="0" algn="ctr">
              <a:lnSpc>
                <a:spcPct val="120007"/>
              </a:lnSpc>
              <a:spcBef>
                <a:spcPts val="0"/>
              </a:spcBef>
              <a:spcAft>
                <a:spcPts val="0"/>
              </a:spcAft>
              <a:buNone/>
            </a:pPr>
            <a:r>
              <a:rPr b="1" i="0" lang="en-US" sz="8147" u="none" cap="none" strike="noStrike">
                <a:solidFill>
                  <a:srgbClr val="FFFFFF"/>
                </a:solidFill>
                <a:latin typeface="Arial"/>
                <a:ea typeface="Arial"/>
                <a:cs typeface="Arial"/>
                <a:sym typeface="Arial"/>
              </a:rPr>
              <a:t>Delimitación</a:t>
            </a:r>
            <a:endParaRPr/>
          </a:p>
        </p:txBody>
      </p:sp>
      <p:grpSp>
        <p:nvGrpSpPr>
          <p:cNvPr id="345" name="Google Shape;345;p13"/>
          <p:cNvGrpSpPr/>
          <p:nvPr/>
        </p:nvGrpSpPr>
        <p:grpSpPr>
          <a:xfrm>
            <a:off x="1566465" y="2484112"/>
            <a:ext cx="15155069" cy="8066609"/>
            <a:chOff x="0" y="-19050"/>
            <a:chExt cx="3991459" cy="2124539"/>
          </a:xfrm>
        </p:grpSpPr>
        <p:sp>
          <p:nvSpPr>
            <p:cNvPr id="346" name="Google Shape;346;p13"/>
            <p:cNvSpPr/>
            <p:nvPr/>
          </p:nvSpPr>
          <p:spPr>
            <a:xfrm>
              <a:off x="0" y="0"/>
              <a:ext cx="3991459" cy="2105489"/>
            </a:xfrm>
            <a:custGeom>
              <a:rect b="b" l="l" r="r" t="t"/>
              <a:pathLst>
                <a:path extrusionOk="0" h="2105489" w="3991459">
                  <a:moveTo>
                    <a:pt x="15836" y="0"/>
                  </a:moveTo>
                  <a:lnTo>
                    <a:pt x="3975622" y="0"/>
                  </a:lnTo>
                  <a:cubicBezTo>
                    <a:pt x="3979823" y="0"/>
                    <a:pt x="3983851" y="1668"/>
                    <a:pt x="3986820" y="4638"/>
                  </a:cubicBezTo>
                  <a:cubicBezTo>
                    <a:pt x="3989790" y="7608"/>
                    <a:pt x="3991459" y="11636"/>
                    <a:pt x="3991459" y="15836"/>
                  </a:cubicBezTo>
                  <a:lnTo>
                    <a:pt x="3991459" y="2089653"/>
                  </a:lnTo>
                  <a:cubicBezTo>
                    <a:pt x="3991459" y="2098399"/>
                    <a:pt x="3984368" y="2105489"/>
                    <a:pt x="3975622" y="2105489"/>
                  </a:cubicBezTo>
                  <a:lnTo>
                    <a:pt x="15836" y="2105489"/>
                  </a:lnTo>
                  <a:cubicBezTo>
                    <a:pt x="7090" y="2105489"/>
                    <a:pt x="0" y="2098399"/>
                    <a:pt x="0" y="2089653"/>
                  </a:cubicBezTo>
                  <a:lnTo>
                    <a:pt x="0" y="15836"/>
                  </a:lnTo>
                  <a:cubicBezTo>
                    <a:pt x="0" y="7090"/>
                    <a:pt x="7090" y="0"/>
                    <a:pt x="15836" y="0"/>
                  </a:cubicBezTo>
                  <a:close/>
                </a:path>
              </a:pathLst>
            </a:custGeom>
            <a:solidFill>
              <a:srgbClr val="FFFFFF">
                <a:alpha val="9882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3"/>
            <p:cNvSpPr txBox="1"/>
            <p:nvPr/>
          </p:nvSpPr>
          <p:spPr>
            <a:xfrm>
              <a:off x="0" y="-19050"/>
              <a:ext cx="3991459" cy="2124539"/>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48" name="Google Shape;348;p13"/>
          <p:cNvSpPr txBox="1"/>
          <p:nvPr/>
        </p:nvSpPr>
        <p:spPr>
          <a:xfrm>
            <a:off x="1985285" y="2984938"/>
            <a:ext cx="14317429" cy="4750406"/>
          </a:xfrm>
          <a:prstGeom prst="rect">
            <a:avLst/>
          </a:prstGeom>
          <a:noFill/>
          <a:ln>
            <a:noFill/>
          </a:ln>
        </p:spPr>
        <p:txBody>
          <a:bodyPr anchorCtr="0" anchor="t" bIns="0" lIns="0" spcFirstLastPara="1" rIns="0" wrap="square" tIns="0">
            <a:spAutoFit/>
          </a:bodyPr>
          <a:lstStyle/>
          <a:p>
            <a:pPr indent="0" lvl="0" marL="0" marR="0" rtl="0" algn="l">
              <a:lnSpc>
                <a:spcPct val="139985"/>
              </a:lnSpc>
              <a:spcBef>
                <a:spcPts val="0"/>
              </a:spcBef>
              <a:spcAft>
                <a:spcPts val="0"/>
              </a:spcAft>
              <a:buNone/>
            </a:pPr>
            <a:r>
              <a:rPr b="0" i="0" lang="en-US" sz="2726" u="none" cap="none" strike="noStrike">
                <a:solidFill>
                  <a:srgbClr val="000000"/>
                </a:solidFill>
                <a:latin typeface="Montserrat"/>
                <a:ea typeface="Montserrat"/>
                <a:cs typeface="Montserrat"/>
                <a:sym typeface="Montserrat"/>
              </a:rPr>
              <a:t>4. Facturación Electrónica</a:t>
            </a:r>
            <a:endParaRPr/>
          </a:p>
          <a:p>
            <a:pPr indent="-294285" lvl="1" marL="588570" marR="0" rtl="0" algn="l">
              <a:lnSpc>
                <a:spcPct val="139985"/>
              </a:lnSpc>
              <a:spcBef>
                <a:spcPts val="0"/>
              </a:spcBef>
              <a:spcAft>
                <a:spcPts val="0"/>
              </a:spcAft>
              <a:buClr>
                <a:srgbClr val="000000"/>
              </a:buClr>
              <a:buSzPts val="2726"/>
              <a:buFont typeface="Arial"/>
              <a:buChar char="•"/>
            </a:pPr>
            <a:r>
              <a:rPr b="0" i="0" lang="en-US" sz="2726" u="none" cap="none" strike="noStrike">
                <a:solidFill>
                  <a:srgbClr val="000000"/>
                </a:solidFill>
                <a:latin typeface="Montserrat"/>
                <a:ea typeface="Montserrat"/>
                <a:cs typeface="Montserrat"/>
                <a:sym typeface="Montserrat"/>
              </a:rPr>
              <a:t>Emisión de facturas conforme a los requisitos y formato de la DIAN.</a:t>
            </a:r>
            <a:endParaRPr/>
          </a:p>
          <a:p>
            <a:pPr indent="-294285" lvl="1" marL="588570" marR="0" rtl="0" algn="l">
              <a:lnSpc>
                <a:spcPct val="139985"/>
              </a:lnSpc>
              <a:spcBef>
                <a:spcPts val="0"/>
              </a:spcBef>
              <a:spcAft>
                <a:spcPts val="0"/>
              </a:spcAft>
              <a:buClr>
                <a:srgbClr val="000000"/>
              </a:buClr>
              <a:buSzPts val="2726"/>
              <a:buFont typeface="Arial"/>
              <a:buChar char="•"/>
            </a:pPr>
            <a:r>
              <a:rPr b="0" i="0" lang="en-US" sz="2726" u="none" cap="none" strike="noStrike">
                <a:solidFill>
                  <a:srgbClr val="000000"/>
                </a:solidFill>
                <a:latin typeface="Montserrat"/>
                <a:ea typeface="Montserrat"/>
                <a:cs typeface="Montserrat"/>
                <a:sym typeface="Montserrat"/>
              </a:rPr>
              <a:t>Asignación de consecutivos autorizados.</a:t>
            </a:r>
            <a:endParaRPr/>
          </a:p>
          <a:p>
            <a:pPr indent="-294285" lvl="1" marL="588570" marR="0" rtl="0" algn="l">
              <a:lnSpc>
                <a:spcPct val="139985"/>
              </a:lnSpc>
              <a:spcBef>
                <a:spcPts val="0"/>
              </a:spcBef>
              <a:spcAft>
                <a:spcPts val="0"/>
              </a:spcAft>
              <a:buClr>
                <a:srgbClr val="000000"/>
              </a:buClr>
              <a:buSzPts val="2726"/>
              <a:buFont typeface="Arial"/>
              <a:buChar char="•"/>
            </a:pPr>
            <a:r>
              <a:rPr b="0" i="0" lang="en-US" sz="2726" u="none" cap="none" strike="noStrike">
                <a:solidFill>
                  <a:srgbClr val="000000"/>
                </a:solidFill>
                <a:latin typeface="Montserrat"/>
                <a:ea typeface="Montserrat"/>
                <a:cs typeface="Montserrat"/>
                <a:sym typeface="Montserrat"/>
              </a:rPr>
              <a:t>Envío automático de la factura al cliente.</a:t>
            </a:r>
            <a:endParaRPr/>
          </a:p>
          <a:p>
            <a:pPr indent="-294285" lvl="1" marL="588570" marR="0" rtl="0" algn="l">
              <a:lnSpc>
                <a:spcPct val="139985"/>
              </a:lnSpc>
              <a:spcBef>
                <a:spcPts val="0"/>
              </a:spcBef>
              <a:spcAft>
                <a:spcPts val="0"/>
              </a:spcAft>
              <a:buClr>
                <a:srgbClr val="000000"/>
              </a:buClr>
              <a:buSzPts val="2726"/>
              <a:buFont typeface="Arial"/>
              <a:buChar char="•"/>
            </a:pPr>
            <a:r>
              <a:rPr b="0" i="0" lang="en-US" sz="2726" u="none" cap="none" strike="noStrike">
                <a:solidFill>
                  <a:srgbClr val="000000"/>
                </a:solidFill>
                <a:latin typeface="Montserrat"/>
                <a:ea typeface="Montserrat"/>
                <a:cs typeface="Montserrat"/>
                <a:sym typeface="Montserrat"/>
              </a:rPr>
              <a:t>Respaldo y trazabilidad de todas las facturas emitidas.</a:t>
            </a:r>
            <a:endParaRPr/>
          </a:p>
          <a:p>
            <a:pPr indent="-294285" lvl="1" marL="588570" marR="0" rtl="0" algn="l">
              <a:lnSpc>
                <a:spcPct val="139985"/>
              </a:lnSpc>
              <a:spcBef>
                <a:spcPts val="0"/>
              </a:spcBef>
              <a:spcAft>
                <a:spcPts val="0"/>
              </a:spcAft>
              <a:buClr>
                <a:srgbClr val="000000"/>
              </a:buClr>
              <a:buSzPts val="2726"/>
              <a:buFont typeface="Arial"/>
              <a:buChar char="•"/>
            </a:pPr>
            <a:r>
              <a:rPr b="0" i="0" lang="en-US" sz="2726" u="none" cap="none" strike="noStrike">
                <a:solidFill>
                  <a:srgbClr val="000000"/>
                </a:solidFill>
                <a:latin typeface="Montserrat"/>
                <a:ea typeface="Montserrat"/>
                <a:cs typeface="Montserrat"/>
                <a:sym typeface="Montserrat"/>
              </a:rPr>
              <a:t>Integración con la DIAN para validación y cumplimiento normativo.</a:t>
            </a:r>
            <a:endParaRPr/>
          </a:p>
          <a:p>
            <a:pPr indent="0" lvl="0" marL="0" marR="0" rtl="0" algn="l">
              <a:lnSpc>
                <a:spcPct val="139985"/>
              </a:lnSpc>
              <a:spcBef>
                <a:spcPts val="0"/>
              </a:spcBef>
              <a:spcAft>
                <a:spcPts val="0"/>
              </a:spcAft>
              <a:buNone/>
            </a:pPr>
            <a:r>
              <a:t/>
            </a:r>
            <a:endParaRPr b="0" i="0" sz="2726" u="none" cap="none" strike="noStrike">
              <a:solidFill>
                <a:srgbClr val="000000"/>
              </a:solidFill>
              <a:latin typeface="Montserrat"/>
              <a:ea typeface="Montserrat"/>
              <a:cs typeface="Montserrat"/>
              <a:sym typeface="Montserrat"/>
            </a:endParaRPr>
          </a:p>
          <a:p>
            <a:pPr indent="0" lvl="0" marL="0" marR="0" rtl="0" algn="l">
              <a:lnSpc>
                <a:spcPct val="139985"/>
              </a:lnSpc>
              <a:spcBef>
                <a:spcPts val="0"/>
              </a:spcBef>
              <a:spcAft>
                <a:spcPts val="0"/>
              </a:spcAft>
              <a:buNone/>
            </a:pPr>
            <a:r>
              <a:rPr b="0" i="0" lang="en-US" sz="2726" u="none" cap="none" strike="noStrike">
                <a:solidFill>
                  <a:srgbClr val="000000"/>
                </a:solidFill>
                <a:latin typeface="Montserrat"/>
                <a:ea typeface="Montserrat"/>
                <a:cs typeface="Montserrat"/>
                <a:sym typeface="Montserrat"/>
              </a:rPr>
              <a:t>La implementación será realizada por el equipo RACE, sin ayuda de otras personas o empresas. Solo se enfocará en atender a los clientes de Gurama en Bogotá, sin considerar otros lugares o formas de venta en línea.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352" name="Shape 352"/>
        <p:cNvGrpSpPr/>
        <p:nvPr/>
      </p:nvGrpSpPr>
      <p:grpSpPr>
        <a:xfrm>
          <a:off x="0" y="0"/>
          <a:ext cx="0" cy="0"/>
          <a:chOff x="0" y="0"/>
          <a:chExt cx="0" cy="0"/>
        </a:xfrm>
      </p:grpSpPr>
      <p:sp>
        <p:nvSpPr>
          <p:cNvPr id="353" name="Google Shape;353;p14"/>
          <p:cNvSpPr/>
          <p:nvPr/>
        </p:nvSpPr>
        <p:spPr>
          <a:xfrm>
            <a:off x="1089114" y="2618453"/>
            <a:ext cx="6138237" cy="3476615"/>
          </a:xfrm>
          <a:custGeom>
            <a:rect b="b" l="l" r="r" t="t"/>
            <a:pathLst>
              <a:path extrusionOk="0" h="3476615" w="6138237">
                <a:moveTo>
                  <a:pt x="0" y="0"/>
                </a:moveTo>
                <a:lnTo>
                  <a:pt x="6138238" y="0"/>
                </a:lnTo>
                <a:lnTo>
                  <a:pt x="6138238" y="3476615"/>
                </a:lnTo>
                <a:lnTo>
                  <a:pt x="0" y="3476615"/>
                </a:lnTo>
                <a:lnTo>
                  <a:pt x="0" y="0"/>
                </a:lnTo>
                <a:close/>
              </a:path>
            </a:pathLst>
          </a:custGeom>
          <a:blipFill rotWithShape="1">
            <a:blip r:embed="rId3">
              <a:alphaModFix/>
            </a:blip>
            <a:stretch>
              <a:fillRect b="0" l="0" r="0" t="0"/>
            </a:stretch>
          </a:blipFill>
          <a:ln>
            <a:noFill/>
          </a:ln>
        </p:spPr>
      </p:sp>
      <p:sp>
        <p:nvSpPr>
          <p:cNvPr id="354" name="Google Shape;354;p14"/>
          <p:cNvSpPr/>
          <p:nvPr/>
        </p:nvSpPr>
        <p:spPr>
          <a:xfrm>
            <a:off x="10530116" y="2694653"/>
            <a:ext cx="6363352" cy="4640385"/>
          </a:xfrm>
          <a:custGeom>
            <a:rect b="b" l="l" r="r" t="t"/>
            <a:pathLst>
              <a:path extrusionOk="0" h="4640385" w="6363352">
                <a:moveTo>
                  <a:pt x="0" y="0"/>
                </a:moveTo>
                <a:lnTo>
                  <a:pt x="6363352" y="0"/>
                </a:lnTo>
                <a:lnTo>
                  <a:pt x="6363352" y="4640384"/>
                </a:lnTo>
                <a:lnTo>
                  <a:pt x="0" y="4640384"/>
                </a:lnTo>
                <a:lnTo>
                  <a:pt x="0" y="0"/>
                </a:lnTo>
                <a:close/>
              </a:path>
            </a:pathLst>
          </a:custGeom>
          <a:blipFill rotWithShape="1">
            <a:blip r:embed="rId4">
              <a:alphaModFix/>
            </a:blip>
            <a:stretch>
              <a:fillRect b="0" l="0" r="0" t="0"/>
            </a:stretch>
          </a:blipFill>
          <a:ln>
            <a:noFill/>
          </a:ln>
        </p:spPr>
      </p:sp>
      <p:sp>
        <p:nvSpPr>
          <p:cNvPr id="355" name="Google Shape;355;p14"/>
          <p:cNvSpPr/>
          <p:nvPr/>
        </p:nvSpPr>
        <p:spPr>
          <a:xfrm>
            <a:off x="3986791" y="6323668"/>
            <a:ext cx="6481122" cy="3755110"/>
          </a:xfrm>
          <a:custGeom>
            <a:rect b="b" l="l" r="r" t="t"/>
            <a:pathLst>
              <a:path extrusionOk="0" h="3755110" w="6481122">
                <a:moveTo>
                  <a:pt x="0" y="0"/>
                </a:moveTo>
                <a:lnTo>
                  <a:pt x="6481122" y="0"/>
                </a:lnTo>
                <a:lnTo>
                  <a:pt x="6481122" y="3755109"/>
                </a:lnTo>
                <a:lnTo>
                  <a:pt x="0" y="3755109"/>
                </a:lnTo>
                <a:lnTo>
                  <a:pt x="0" y="0"/>
                </a:lnTo>
                <a:close/>
              </a:path>
            </a:pathLst>
          </a:custGeom>
          <a:blipFill rotWithShape="1">
            <a:blip r:embed="rId5">
              <a:alphaModFix/>
            </a:blip>
            <a:stretch>
              <a:fillRect b="0" l="0" r="0" t="0"/>
            </a:stretch>
          </a:blipFill>
          <a:ln>
            <a:noFill/>
          </a:ln>
        </p:spPr>
      </p:sp>
      <p:sp>
        <p:nvSpPr>
          <p:cNvPr id="356" name="Google Shape;356;p14"/>
          <p:cNvSpPr txBox="1"/>
          <p:nvPr/>
        </p:nvSpPr>
        <p:spPr>
          <a:xfrm>
            <a:off x="3700215" y="436385"/>
            <a:ext cx="10887570" cy="67168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930" u="none" cap="none" strike="noStrike">
                <a:solidFill>
                  <a:srgbClr val="000000"/>
                </a:solidFill>
                <a:latin typeface="Montserrat"/>
                <a:ea typeface="Montserrat"/>
                <a:cs typeface="Montserrat"/>
                <a:sym typeface="Montserrat"/>
              </a:rPr>
              <a:t>Técnicas e instrumentos de recolección</a:t>
            </a:r>
            <a:endParaRPr/>
          </a:p>
        </p:txBody>
      </p:sp>
      <p:sp>
        <p:nvSpPr>
          <p:cNvPr id="357" name="Google Shape;357;p14"/>
          <p:cNvSpPr txBox="1"/>
          <p:nvPr/>
        </p:nvSpPr>
        <p:spPr>
          <a:xfrm>
            <a:off x="6540501" y="1050922"/>
            <a:ext cx="5206998" cy="49706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930" u="none" cap="none" strike="noStrike">
                <a:solidFill>
                  <a:srgbClr val="000000"/>
                </a:solidFill>
                <a:latin typeface="Montserrat"/>
                <a:ea typeface="Montserrat"/>
                <a:cs typeface="Montserrat"/>
                <a:sym typeface="Montserrat"/>
              </a:rPr>
              <a:t>Encuesta para propietarios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361" name="Shape 361"/>
        <p:cNvGrpSpPr/>
        <p:nvPr/>
      </p:nvGrpSpPr>
      <p:grpSpPr>
        <a:xfrm>
          <a:off x="0" y="0"/>
          <a:ext cx="0" cy="0"/>
          <a:chOff x="0" y="0"/>
          <a:chExt cx="0" cy="0"/>
        </a:xfrm>
      </p:grpSpPr>
      <p:sp>
        <p:nvSpPr>
          <p:cNvPr id="362" name="Google Shape;362;p15"/>
          <p:cNvSpPr/>
          <p:nvPr/>
        </p:nvSpPr>
        <p:spPr>
          <a:xfrm>
            <a:off x="300593" y="1547983"/>
            <a:ext cx="6339269" cy="5846690"/>
          </a:xfrm>
          <a:custGeom>
            <a:rect b="b" l="l" r="r" t="t"/>
            <a:pathLst>
              <a:path extrusionOk="0" h="5846690" w="6339269">
                <a:moveTo>
                  <a:pt x="0" y="0"/>
                </a:moveTo>
                <a:lnTo>
                  <a:pt x="6339269" y="0"/>
                </a:lnTo>
                <a:lnTo>
                  <a:pt x="6339269" y="5846690"/>
                </a:lnTo>
                <a:lnTo>
                  <a:pt x="0" y="5846690"/>
                </a:lnTo>
                <a:lnTo>
                  <a:pt x="0" y="0"/>
                </a:lnTo>
                <a:close/>
              </a:path>
            </a:pathLst>
          </a:custGeom>
          <a:blipFill rotWithShape="1">
            <a:blip r:embed="rId3">
              <a:alphaModFix/>
            </a:blip>
            <a:stretch>
              <a:fillRect b="0" l="0" r="0" t="0"/>
            </a:stretch>
          </a:blipFill>
          <a:ln>
            <a:noFill/>
          </a:ln>
        </p:spPr>
      </p:sp>
      <p:sp>
        <p:nvSpPr>
          <p:cNvPr id="363" name="Google Shape;363;p15"/>
          <p:cNvSpPr/>
          <p:nvPr/>
        </p:nvSpPr>
        <p:spPr>
          <a:xfrm>
            <a:off x="10290061" y="1318385"/>
            <a:ext cx="7626225" cy="4134082"/>
          </a:xfrm>
          <a:custGeom>
            <a:rect b="b" l="l" r="r" t="t"/>
            <a:pathLst>
              <a:path extrusionOk="0" h="4134082" w="7626225">
                <a:moveTo>
                  <a:pt x="0" y="0"/>
                </a:moveTo>
                <a:lnTo>
                  <a:pt x="7626225" y="0"/>
                </a:lnTo>
                <a:lnTo>
                  <a:pt x="7626225" y="4134082"/>
                </a:lnTo>
                <a:lnTo>
                  <a:pt x="0" y="4134082"/>
                </a:lnTo>
                <a:lnTo>
                  <a:pt x="0" y="0"/>
                </a:lnTo>
                <a:close/>
              </a:path>
            </a:pathLst>
          </a:custGeom>
          <a:blipFill rotWithShape="1">
            <a:blip r:embed="rId4">
              <a:alphaModFix/>
            </a:blip>
            <a:stretch>
              <a:fillRect b="0" l="0" r="0" t="0"/>
            </a:stretch>
          </a:blipFill>
          <a:ln>
            <a:noFill/>
          </a:ln>
        </p:spPr>
      </p:sp>
      <p:sp>
        <p:nvSpPr>
          <p:cNvPr id="364" name="Google Shape;364;p15"/>
          <p:cNvSpPr/>
          <p:nvPr/>
        </p:nvSpPr>
        <p:spPr>
          <a:xfrm>
            <a:off x="5406087" y="5143500"/>
            <a:ext cx="6495822" cy="4850069"/>
          </a:xfrm>
          <a:custGeom>
            <a:rect b="b" l="l" r="r" t="t"/>
            <a:pathLst>
              <a:path extrusionOk="0" h="4850069" w="6495822">
                <a:moveTo>
                  <a:pt x="0" y="0"/>
                </a:moveTo>
                <a:lnTo>
                  <a:pt x="6495823" y="0"/>
                </a:lnTo>
                <a:lnTo>
                  <a:pt x="6495823" y="4850069"/>
                </a:lnTo>
                <a:lnTo>
                  <a:pt x="0" y="4850069"/>
                </a:lnTo>
                <a:lnTo>
                  <a:pt x="0" y="0"/>
                </a:lnTo>
                <a:close/>
              </a:path>
            </a:pathLst>
          </a:custGeom>
          <a:blipFill rotWithShape="1">
            <a:blip r:embed="rId5">
              <a:alphaModFix/>
            </a:blip>
            <a:stretch>
              <a:fillRect b="0" l="0" r="0" t="0"/>
            </a:stretch>
          </a:blipFill>
          <a:ln>
            <a:noFill/>
          </a:ln>
        </p:spPr>
      </p:sp>
      <p:sp>
        <p:nvSpPr>
          <p:cNvPr id="365" name="Google Shape;365;p15"/>
          <p:cNvSpPr txBox="1"/>
          <p:nvPr/>
        </p:nvSpPr>
        <p:spPr>
          <a:xfrm>
            <a:off x="3700215" y="436385"/>
            <a:ext cx="10887570" cy="67168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930" u="none" cap="none" strike="noStrike">
                <a:solidFill>
                  <a:srgbClr val="000000"/>
                </a:solidFill>
                <a:latin typeface="Montserrat"/>
                <a:ea typeface="Montserrat"/>
                <a:cs typeface="Montserrat"/>
                <a:sym typeface="Montserrat"/>
              </a:rPr>
              <a:t>Técnicas e instrumentos de recolección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369" name="Shape 369"/>
        <p:cNvGrpSpPr/>
        <p:nvPr/>
      </p:nvGrpSpPr>
      <p:grpSpPr>
        <a:xfrm>
          <a:off x="0" y="0"/>
          <a:ext cx="0" cy="0"/>
          <a:chOff x="0" y="0"/>
          <a:chExt cx="0" cy="0"/>
        </a:xfrm>
      </p:grpSpPr>
      <p:sp>
        <p:nvSpPr>
          <p:cNvPr id="370" name="Google Shape;370;p16"/>
          <p:cNvSpPr/>
          <p:nvPr/>
        </p:nvSpPr>
        <p:spPr>
          <a:xfrm>
            <a:off x="587431" y="2106987"/>
            <a:ext cx="7969536" cy="5529882"/>
          </a:xfrm>
          <a:custGeom>
            <a:rect b="b" l="l" r="r" t="t"/>
            <a:pathLst>
              <a:path extrusionOk="0" h="5529882" w="7969536">
                <a:moveTo>
                  <a:pt x="0" y="0"/>
                </a:moveTo>
                <a:lnTo>
                  <a:pt x="7969536" y="0"/>
                </a:lnTo>
                <a:lnTo>
                  <a:pt x="7969536" y="5529882"/>
                </a:lnTo>
                <a:lnTo>
                  <a:pt x="0" y="5529882"/>
                </a:lnTo>
                <a:lnTo>
                  <a:pt x="0" y="0"/>
                </a:lnTo>
                <a:close/>
              </a:path>
            </a:pathLst>
          </a:custGeom>
          <a:blipFill rotWithShape="1">
            <a:blip r:embed="rId3">
              <a:alphaModFix/>
            </a:blip>
            <a:stretch>
              <a:fillRect b="0" l="0" r="0" t="0"/>
            </a:stretch>
          </a:blipFill>
          <a:ln>
            <a:noFill/>
          </a:ln>
        </p:spPr>
      </p:sp>
      <p:sp>
        <p:nvSpPr>
          <p:cNvPr id="371" name="Google Shape;371;p16"/>
          <p:cNvSpPr/>
          <p:nvPr/>
        </p:nvSpPr>
        <p:spPr>
          <a:xfrm>
            <a:off x="8800818" y="2106987"/>
            <a:ext cx="9184366" cy="5378094"/>
          </a:xfrm>
          <a:custGeom>
            <a:rect b="b" l="l" r="r" t="t"/>
            <a:pathLst>
              <a:path extrusionOk="0" h="5378094" w="9184366">
                <a:moveTo>
                  <a:pt x="0" y="0"/>
                </a:moveTo>
                <a:lnTo>
                  <a:pt x="9184366" y="0"/>
                </a:lnTo>
                <a:lnTo>
                  <a:pt x="9184366" y="5378094"/>
                </a:lnTo>
                <a:lnTo>
                  <a:pt x="0" y="5378094"/>
                </a:lnTo>
                <a:lnTo>
                  <a:pt x="0" y="0"/>
                </a:lnTo>
                <a:close/>
              </a:path>
            </a:pathLst>
          </a:custGeom>
          <a:blipFill rotWithShape="1">
            <a:blip r:embed="rId4">
              <a:alphaModFix/>
            </a:blip>
            <a:stretch>
              <a:fillRect b="0" l="0" r="0" t="0"/>
            </a:stretch>
          </a:blipFill>
          <a:ln>
            <a:noFill/>
          </a:ln>
        </p:spPr>
      </p:sp>
      <p:sp>
        <p:nvSpPr>
          <p:cNvPr id="372" name="Google Shape;372;p16"/>
          <p:cNvSpPr txBox="1"/>
          <p:nvPr/>
        </p:nvSpPr>
        <p:spPr>
          <a:xfrm>
            <a:off x="3700215" y="436385"/>
            <a:ext cx="10887570" cy="67168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930" u="none" cap="none" strike="noStrike">
                <a:solidFill>
                  <a:srgbClr val="000000"/>
                </a:solidFill>
                <a:latin typeface="Montserrat"/>
                <a:ea typeface="Montserrat"/>
                <a:cs typeface="Montserrat"/>
                <a:sym typeface="Montserrat"/>
              </a:rPr>
              <a:t>Técnicas e instrumentos de recolección</a:t>
            </a:r>
            <a:endParaRPr/>
          </a:p>
        </p:txBody>
      </p:sp>
      <p:sp>
        <p:nvSpPr>
          <p:cNvPr id="373" name="Google Shape;373;p16"/>
          <p:cNvSpPr txBox="1"/>
          <p:nvPr/>
        </p:nvSpPr>
        <p:spPr>
          <a:xfrm>
            <a:off x="9976950" y="8411362"/>
            <a:ext cx="6167289" cy="580390"/>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0" i="0" lang="en-US" sz="3399" u="sng" cap="none" strike="noStrike">
                <a:solidFill>
                  <a:srgbClr val="113437"/>
                </a:solidFill>
                <a:latin typeface="Open Sans"/>
                <a:ea typeface="Open Sans"/>
                <a:cs typeface="Open Sans"/>
                <a:sym typeface="Open Sans"/>
                <a:hlinkClick r:id="rId5">
                  <a:extLst>
                    <a:ext uri="{A12FA001-AC4F-418D-AE19-62706E023703}">
                      <ahyp:hlinkClr val="tx"/>
                    </a:ext>
                  </a:extLst>
                </a:hlinkClick>
              </a:rPr>
              <a:t>Cuestionario para propietarios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377" name="Shape 377"/>
        <p:cNvGrpSpPr/>
        <p:nvPr/>
      </p:nvGrpSpPr>
      <p:grpSpPr>
        <a:xfrm>
          <a:off x="0" y="0"/>
          <a:ext cx="0" cy="0"/>
          <a:chOff x="0" y="0"/>
          <a:chExt cx="0" cy="0"/>
        </a:xfrm>
      </p:grpSpPr>
      <p:sp>
        <p:nvSpPr>
          <p:cNvPr id="378" name="Google Shape;378;p17"/>
          <p:cNvSpPr/>
          <p:nvPr/>
        </p:nvSpPr>
        <p:spPr>
          <a:xfrm>
            <a:off x="1409845" y="3192750"/>
            <a:ext cx="7734155" cy="5264713"/>
          </a:xfrm>
          <a:custGeom>
            <a:rect b="b" l="l" r="r" t="t"/>
            <a:pathLst>
              <a:path extrusionOk="0" h="5264713" w="7734155">
                <a:moveTo>
                  <a:pt x="0" y="0"/>
                </a:moveTo>
                <a:lnTo>
                  <a:pt x="7734155" y="0"/>
                </a:lnTo>
                <a:lnTo>
                  <a:pt x="7734155" y="5264713"/>
                </a:lnTo>
                <a:lnTo>
                  <a:pt x="0" y="5264713"/>
                </a:lnTo>
                <a:lnTo>
                  <a:pt x="0" y="0"/>
                </a:lnTo>
                <a:close/>
              </a:path>
            </a:pathLst>
          </a:custGeom>
          <a:blipFill rotWithShape="1">
            <a:blip r:embed="rId3">
              <a:alphaModFix/>
            </a:blip>
            <a:stretch>
              <a:fillRect b="0" l="0" r="0" t="0"/>
            </a:stretch>
          </a:blipFill>
          <a:ln>
            <a:noFill/>
          </a:ln>
        </p:spPr>
      </p:sp>
      <p:sp>
        <p:nvSpPr>
          <p:cNvPr id="379" name="Google Shape;379;p17"/>
          <p:cNvSpPr txBox="1"/>
          <p:nvPr/>
        </p:nvSpPr>
        <p:spPr>
          <a:xfrm>
            <a:off x="3700215" y="214760"/>
            <a:ext cx="10887570" cy="67168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930" u="none" cap="none" strike="noStrike">
                <a:solidFill>
                  <a:srgbClr val="000000"/>
                </a:solidFill>
                <a:latin typeface="Montserrat"/>
                <a:ea typeface="Montserrat"/>
                <a:cs typeface="Montserrat"/>
                <a:sym typeface="Montserrat"/>
              </a:rPr>
              <a:t>Técnicas e instrumentos de recolección</a:t>
            </a:r>
            <a:endParaRPr/>
          </a:p>
        </p:txBody>
      </p:sp>
      <p:sp>
        <p:nvSpPr>
          <p:cNvPr id="380" name="Google Shape;380;p17"/>
          <p:cNvSpPr txBox="1"/>
          <p:nvPr/>
        </p:nvSpPr>
        <p:spPr>
          <a:xfrm>
            <a:off x="5613203" y="829296"/>
            <a:ext cx="7061594" cy="497061"/>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930" u="none" cap="none" strike="noStrike">
                <a:solidFill>
                  <a:srgbClr val="000000"/>
                </a:solidFill>
                <a:latin typeface="Montserrat"/>
                <a:ea typeface="Montserrat"/>
                <a:cs typeface="Montserrat"/>
                <a:sym typeface="Montserrat"/>
              </a:rPr>
              <a:t>Encuesta para clientes</a:t>
            </a:r>
            <a:endParaRPr/>
          </a:p>
        </p:txBody>
      </p:sp>
      <p:grpSp>
        <p:nvGrpSpPr>
          <p:cNvPr id="381" name="Google Shape;381;p17"/>
          <p:cNvGrpSpPr/>
          <p:nvPr/>
        </p:nvGrpSpPr>
        <p:grpSpPr>
          <a:xfrm>
            <a:off x="10103364" y="1547983"/>
            <a:ext cx="7155936" cy="8554247"/>
            <a:chOff x="0" y="0"/>
            <a:chExt cx="9541248" cy="11405663"/>
          </a:xfrm>
        </p:grpSpPr>
        <p:sp>
          <p:nvSpPr>
            <p:cNvPr id="382" name="Google Shape;382;p17"/>
            <p:cNvSpPr/>
            <p:nvPr/>
          </p:nvSpPr>
          <p:spPr>
            <a:xfrm>
              <a:off x="0" y="0"/>
              <a:ext cx="9541248" cy="11405663"/>
            </a:xfrm>
            <a:custGeom>
              <a:rect b="b" l="l" r="r" t="t"/>
              <a:pathLst>
                <a:path extrusionOk="0" h="11405663" w="9541248">
                  <a:moveTo>
                    <a:pt x="0" y="0"/>
                  </a:moveTo>
                  <a:lnTo>
                    <a:pt x="9541248" y="0"/>
                  </a:lnTo>
                  <a:lnTo>
                    <a:pt x="9541248" y="11405663"/>
                  </a:lnTo>
                  <a:lnTo>
                    <a:pt x="0" y="11405663"/>
                  </a:lnTo>
                  <a:lnTo>
                    <a:pt x="0" y="0"/>
                  </a:lnTo>
                  <a:close/>
                </a:path>
              </a:pathLst>
            </a:custGeom>
            <a:blipFill rotWithShape="1">
              <a:blip r:embed="rId4">
                <a:alphaModFix/>
              </a:blip>
              <a:stretch>
                <a:fillRect b="0" l="0" r="0" t="-5141"/>
              </a:stretch>
            </a:blipFill>
            <a:ln>
              <a:noFill/>
            </a:ln>
          </p:spPr>
        </p:sp>
        <p:sp>
          <p:nvSpPr>
            <p:cNvPr id="383" name="Google Shape;383;p17"/>
            <p:cNvSpPr txBox="1"/>
            <p:nvPr/>
          </p:nvSpPr>
          <p:spPr>
            <a:xfrm>
              <a:off x="1707481" y="6598549"/>
              <a:ext cx="747545" cy="266680"/>
            </a:xfrm>
            <a:prstGeom prst="rect">
              <a:avLst/>
            </a:prstGeom>
            <a:noFill/>
            <a:ln>
              <a:noFill/>
            </a:ln>
          </p:spPr>
          <p:txBody>
            <a:bodyPr anchorCtr="0" anchor="t" bIns="0" lIns="0" spcFirstLastPara="1" rIns="0" wrap="square" tIns="0">
              <a:spAutoFit/>
            </a:bodyPr>
            <a:lstStyle/>
            <a:p>
              <a:pPr indent="0" lvl="0" marL="0" marR="0" rtl="0" algn="l">
                <a:lnSpc>
                  <a:spcPct val="140032"/>
                </a:lnSpc>
                <a:spcBef>
                  <a:spcPts val="0"/>
                </a:spcBef>
                <a:spcAft>
                  <a:spcPts val="0"/>
                </a:spcAft>
                <a:buNone/>
              </a:pPr>
              <a:r>
                <a:rPr b="1" i="0" lang="en-US" sz="1219" u="none" cap="none" strike="noStrike">
                  <a:solidFill>
                    <a:srgbClr val="868B92"/>
                  </a:solidFill>
                  <a:latin typeface="Montserrat"/>
                  <a:ea typeface="Montserrat"/>
                  <a:cs typeface="Montserrat"/>
                  <a:sym typeface="Montserrat"/>
                </a:rPr>
                <a:t>quiere</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387" name="Shape 387"/>
        <p:cNvGrpSpPr/>
        <p:nvPr/>
      </p:nvGrpSpPr>
      <p:grpSpPr>
        <a:xfrm>
          <a:off x="0" y="0"/>
          <a:ext cx="0" cy="0"/>
          <a:chOff x="0" y="0"/>
          <a:chExt cx="0" cy="0"/>
        </a:xfrm>
      </p:grpSpPr>
      <p:sp>
        <p:nvSpPr>
          <p:cNvPr id="388" name="Google Shape;388;p18"/>
          <p:cNvSpPr/>
          <p:nvPr/>
        </p:nvSpPr>
        <p:spPr>
          <a:xfrm>
            <a:off x="1028700" y="1028700"/>
            <a:ext cx="7019372" cy="8555870"/>
          </a:xfrm>
          <a:custGeom>
            <a:rect b="b" l="l" r="r" t="t"/>
            <a:pathLst>
              <a:path extrusionOk="0" h="8555870" w="7019372">
                <a:moveTo>
                  <a:pt x="0" y="0"/>
                </a:moveTo>
                <a:lnTo>
                  <a:pt x="7019372" y="0"/>
                </a:lnTo>
                <a:lnTo>
                  <a:pt x="7019372" y="8555870"/>
                </a:lnTo>
                <a:lnTo>
                  <a:pt x="0" y="8555870"/>
                </a:lnTo>
                <a:lnTo>
                  <a:pt x="0" y="0"/>
                </a:lnTo>
                <a:close/>
              </a:path>
            </a:pathLst>
          </a:custGeom>
          <a:blipFill rotWithShape="1">
            <a:blip r:embed="rId3">
              <a:alphaModFix/>
            </a:blip>
            <a:stretch>
              <a:fillRect b="0" l="0" r="0" t="0"/>
            </a:stretch>
          </a:blipFill>
          <a:ln>
            <a:noFill/>
          </a:ln>
        </p:spPr>
      </p:sp>
      <p:sp>
        <p:nvSpPr>
          <p:cNvPr id="389" name="Google Shape;389;p18"/>
          <p:cNvSpPr/>
          <p:nvPr/>
        </p:nvSpPr>
        <p:spPr>
          <a:xfrm>
            <a:off x="8775043" y="1028700"/>
            <a:ext cx="8134910" cy="5541441"/>
          </a:xfrm>
          <a:custGeom>
            <a:rect b="b" l="l" r="r" t="t"/>
            <a:pathLst>
              <a:path extrusionOk="0" h="5541441" w="8134910">
                <a:moveTo>
                  <a:pt x="0" y="0"/>
                </a:moveTo>
                <a:lnTo>
                  <a:pt x="8134910" y="0"/>
                </a:lnTo>
                <a:lnTo>
                  <a:pt x="8134910" y="5541441"/>
                </a:lnTo>
                <a:lnTo>
                  <a:pt x="0" y="5541441"/>
                </a:lnTo>
                <a:lnTo>
                  <a:pt x="0" y="0"/>
                </a:lnTo>
                <a:close/>
              </a:path>
            </a:pathLst>
          </a:custGeom>
          <a:blipFill rotWithShape="1">
            <a:blip r:embed="rId4">
              <a:alphaModFix/>
            </a:blip>
            <a:stretch>
              <a:fillRect b="0" l="0" r="0" t="0"/>
            </a:stretch>
          </a:blipFill>
          <a:ln>
            <a:noFill/>
          </a:ln>
        </p:spPr>
      </p:sp>
      <p:sp>
        <p:nvSpPr>
          <p:cNvPr id="390" name="Google Shape;390;p18"/>
          <p:cNvSpPr txBox="1"/>
          <p:nvPr/>
        </p:nvSpPr>
        <p:spPr>
          <a:xfrm>
            <a:off x="10155687" y="8451215"/>
            <a:ext cx="6754267" cy="807085"/>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0" i="0" lang="en-US" sz="4599" u="sng" cap="none" strike="noStrike">
                <a:solidFill>
                  <a:srgbClr val="113437"/>
                </a:solidFill>
                <a:latin typeface="Arimo"/>
                <a:ea typeface="Arimo"/>
                <a:cs typeface="Arimo"/>
                <a:sym typeface="Arimo"/>
                <a:hlinkClick r:id="rId5">
                  <a:extLst>
                    <a:ext uri="{A12FA001-AC4F-418D-AE19-62706E023703}">
                      <ahyp:hlinkClr val="tx"/>
                    </a:ext>
                  </a:extLst>
                </a:hlinkClick>
              </a:rPr>
              <a:t>Cuestionario para clientes</a:t>
            </a:r>
            <a:endParaRPr/>
          </a:p>
        </p:txBody>
      </p:sp>
      <p:sp>
        <p:nvSpPr>
          <p:cNvPr id="391" name="Google Shape;391;p18"/>
          <p:cNvSpPr txBox="1"/>
          <p:nvPr/>
        </p:nvSpPr>
        <p:spPr>
          <a:xfrm>
            <a:off x="3700215" y="214760"/>
            <a:ext cx="10887570" cy="67168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930" u="none" cap="none" strike="noStrike">
                <a:solidFill>
                  <a:srgbClr val="000000"/>
                </a:solidFill>
                <a:latin typeface="Montserrat"/>
                <a:ea typeface="Montserrat"/>
                <a:cs typeface="Montserrat"/>
                <a:sym typeface="Montserrat"/>
              </a:rPr>
              <a:t>Técnicas e instrumentos de recolección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395" name="Shape 395"/>
        <p:cNvGrpSpPr/>
        <p:nvPr/>
      </p:nvGrpSpPr>
      <p:grpSpPr>
        <a:xfrm>
          <a:off x="0" y="0"/>
          <a:ext cx="0" cy="0"/>
          <a:chOff x="0" y="0"/>
          <a:chExt cx="0" cy="0"/>
        </a:xfrm>
      </p:grpSpPr>
      <p:grpSp>
        <p:nvGrpSpPr>
          <p:cNvPr id="396" name="Google Shape;396;p19"/>
          <p:cNvGrpSpPr/>
          <p:nvPr/>
        </p:nvGrpSpPr>
        <p:grpSpPr>
          <a:xfrm>
            <a:off x="539995" y="2644422"/>
            <a:ext cx="16550206" cy="6876327"/>
            <a:chOff x="0" y="-38100"/>
            <a:chExt cx="4358902" cy="1811049"/>
          </a:xfrm>
        </p:grpSpPr>
        <p:sp>
          <p:nvSpPr>
            <p:cNvPr id="397" name="Google Shape;397;p19"/>
            <p:cNvSpPr/>
            <p:nvPr/>
          </p:nvSpPr>
          <p:spPr>
            <a:xfrm>
              <a:off x="0" y="0"/>
              <a:ext cx="4358902" cy="1772949"/>
            </a:xfrm>
            <a:custGeom>
              <a:rect b="b" l="l" r="r" t="t"/>
              <a:pathLst>
                <a:path extrusionOk="0" h="1772949" w="4358902">
                  <a:moveTo>
                    <a:pt x="0" y="0"/>
                  </a:moveTo>
                  <a:lnTo>
                    <a:pt x="4358902" y="0"/>
                  </a:lnTo>
                  <a:lnTo>
                    <a:pt x="4358902" y="1772949"/>
                  </a:lnTo>
                  <a:lnTo>
                    <a:pt x="0" y="1772949"/>
                  </a:lnTo>
                  <a:close/>
                </a:path>
              </a:pathLst>
            </a:custGeom>
            <a:solidFill>
              <a:srgbClr val="1A1A1A"/>
            </a:solidFill>
            <a:ln>
              <a:noFill/>
            </a:ln>
          </p:spPr>
        </p:sp>
        <p:sp>
          <p:nvSpPr>
            <p:cNvPr id="398" name="Google Shape;398;p19"/>
            <p:cNvSpPr txBox="1"/>
            <p:nvPr/>
          </p:nvSpPr>
          <p:spPr>
            <a:xfrm>
              <a:off x="0" y="-38100"/>
              <a:ext cx="4358902" cy="1811049"/>
            </a:xfrm>
            <a:prstGeom prst="rect">
              <a:avLst/>
            </a:prstGeom>
            <a:noFill/>
            <a:ln>
              <a:noFill/>
            </a:ln>
          </p:spPr>
          <p:txBody>
            <a:bodyPr anchorCtr="0" anchor="ctr" bIns="50800" lIns="50800" spcFirstLastPara="1" rIns="50800" wrap="square" tIns="50800">
              <a:noAutofit/>
            </a:bodyPr>
            <a:lstStyle/>
            <a:p>
              <a:pPr indent="0" lvl="0" marL="0" marR="0" rtl="0" algn="ctr">
                <a:lnSpc>
                  <a:spcPct val="1612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99" name="Google Shape;399;p19"/>
          <p:cNvGrpSpPr/>
          <p:nvPr/>
        </p:nvGrpSpPr>
        <p:grpSpPr>
          <a:xfrm>
            <a:off x="15567748" y="-2720252"/>
            <a:ext cx="5440505" cy="5440505"/>
            <a:chOff x="0" y="0"/>
            <a:chExt cx="812800" cy="812800"/>
          </a:xfrm>
        </p:grpSpPr>
        <p:sp>
          <p:nvSpPr>
            <p:cNvPr id="400" name="Google Shape;400;p19"/>
            <p:cNvSpPr/>
            <p:nvPr/>
          </p:nvSpPr>
          <p:spPr>
            <a:xfrm>
              <a:off x="0" y="0"/>
              <a:ext cx="812800" cy="812800"/>
            </a:xfrm>
            <a:custGeom>
              <a:rect b="b" l="l" r="r" t="t"/>
              <a:pathLst>
                <a:path extrusionOk="0" h="812800" w="812800">
                  <a:moveTo>
                    <a:pt x="406400" y="0"/>
                  </a:moveTo>
                  <a:lnTo>
                    <a:pt x="812800" y="406400"/>
                  </a:lnTo>
                  <a:lnTo>
                    <a:pt x="406400" y="812800"/>
                  </a:lnTo>
                  <a:lnTo>
                    <a:pt x="0" y="406400"/>
                  </a:lnTo>
                  <a:lnTo>
                    <a:pt x="406400" y="0"/>
                  </a:lnTo>
                  <a:close/>
                </a:path>
              </a:pathLst>
            </a:custGeom>
            <a:solidFill>
              <a:srgbClr val="363636"/>
            </a:solidFill>
            <a:ln>
              <a:noFill/>
            </a:ln>
          </p:spPr>
        </p:sp>
        <p:sp>
          <p:nvSpPr>
            <p:cNvPr id="401" name="Google Shape;401;p19"/>
            <p:cNvSpPr txBox="1"/>
            <p:nvPr/>
          </p:nvSpPr>
          <p:spPr>
            <a:xfrm>
              <a:off x="139700" y="120650"/>
              <a:ext cx="533400" cy="5524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02" name="Google Shape;402;p19"/>
          <p:cNvGrpSpPr/>
          <p:nvPr/>
        </p:nvGrpSpPr>
        <p:grpSpPr>
          <a:xfrm>
            <a:off x="0" y="-253157"/>
            <a:ext cx="11953761" cy="1268860"/>
            <a:chOff x="0" y="-66675"/>
            <a:chExt cx="3148316" cy="334185"/>
          </a:xfrm>
        </p:grpSpPr>
        <p:sp>
          <p:nvSpPr>
            <p:cNvPr id="403" name="Google Shape;403;p19"/>
            <p:cNvSpPr/>
            <p:nvPr/>
          </p:nvSpPr>
          <p:spPr>
            <a:xfrm>
              <a:off x="0" y="0"/>
              <a:ext cx="3148316" cy="267510"/>
            </a:xfrm>
            <a:custGeom>
              <a:rect b="b" l="l" r="r" t="t"/>
              <a:pathLst>
                <a:path extrusionOk="0" h="267510" w="3148316">
                  <a:moveTo>
                    <a:pt x="0" y="0"/>
                  </a:moveTo>
                  <a:lnTo>
                    <a:pt x="3148316" y="0"/>
                  </a:lnTo>
                  <a:lnTo>
                    <a:pt x="3148316" y="267510"/>
                  </a:lnTo>
                  <a:lnTo>
                    <a:pt x="0" y="267510"/>
                  </a:lnTo>
                  <a:close/>
                </a:path>
              </a:pathLst>
            </a:custGeom>
            <a:gradFill>
              <a:gsLst>
                <a:gs pos="0">
                  <a:srgbClr val="393939"/>
                </a:gs>
                <a:gs pos="16667">
                  <a:srgbClr val="393B3C"/>
                </a:gs>
                <a:gs pos="33333">
                  <a:srgbClr val="393B3C">
                    <a:alpha val="79215"/>
                  </a:srgbClr>
                </a:gs>
                <a:gs pos="50000">
                  <a:srgbClr val="909090"/>
                </a:gs>
                <a:gs pos="66667">
                  <a:srgbClr val="909090">
                    <a:alpha val="93333"/>
                  </a:srgbClr>
                </a:gs>
                <a:gs pos="83333">
                  <a:srgbClr val="F2F2F2"/>
                </a:gs>
                <a:gs pos="100000">
                  <a:srgbClr val="F2F2F2"/>
                </a:gs>
              </a:gsLst>
              <a:path path="circle">
                <a:fillToRect b="100%" r="100%"/>
              </a:path>
              <a:tileRect l="-100%" t="-100%"/>
            </a:gradFill>
            <a:ln>
              <a:noFill/>
            </a:ln>
          </p:spPr>
        </p:sp>
        <p:sp>
          <p:nvSpPr>
            <p:cNvPr id="404" name="Google Shape;404;p19"/>
            <p:cNvSpPr txBox="1"/>
            <p:nvPr/>
          </p:nvSpPr>
          <p:spPr>
            <a:xfrm>
              <a:off x="0" y="-66675"/>
              <a:ext cx="3148316" cy="334185"/>
            </a:xfrm>
            <a:prstGeom prst="rect">
              <a:avLst/>
            </a:prstGeom>
            <a:noFill/>
            <a:ln>
              <a:noFill/>
            </a:ln>
          </p:spPr>
          <p:txBody>
            <a:bodyPr anchorCtr="0" anchor="ctr" bIns="38100" lIns="38100" spcFirstLastPara="1" rIns="38100" wrap="square" tIns="38100">
              <a:noAutofit/>
            </a:bodyPr>
            <a:lstStyle/>
            <a:p>
              <a:pPr indent="0" lvl="0" marL="0" marR="0" rtl="0" algn="l">
                <a:lnSpc>
                  <a:spcPct val="136007"/>
                </a:lnSpc>
                <a:spcBef>
                  <a:spcPts val="0"/>
                </a:spcBef>
                <a:spcAft>
                  <a:spcPts val="0"/>
                </a:spcAft>
                <a:buNone/>
              </a:pPr>
              <a:r>
                <a:rPr b="0" i="0" lang="en-US" sz="4599" u="none" cap="none" strike="noStrike">
                  <a:solidFill>
                    <a:srgbClr val="FFFFFF"/>
                  </a:solidFill>
                  <a:latin typeface="Montserrat"/>
                  <a:ea typeface="Montserrat"/>
                  <a:cs typeface="Montserrat"/>
                  <a:sym typeface="Montserrat"/>
                </a:rPr>
                <a:t>BPMN - Situación actual</a:t>
              </a:r>
              <a:endParaRPr/>
            </a:p>
          </p:txBody>
        </p:sp>
      </p:grpSp>
      <p:sp>
        <p:nvSpPr>
          <p:cNvPr id="405" name="Google Shape;405;p19"/>
          <p:cNvSpPr/>
          <p:nvPr/>
        </p:nvSpPr>
        <p:spPr>
          <a:xfrm>
            <a:off x="1201676" y="2520010"/>
            <a:ext cx="14658553" cy="6738290"/>
          </a:xfrm>
          <a:custGeom>
            <a:rect b="b" l="l" r="r" t="t"/>
            <a:pathLst>
              <a:path extrusionOk="0" h="6738290" w="14658553">
                <a:moveTo>
                  <a:pt x="0" y="0"/>
                </a:moveTo>
                <a:lnTo>
                  <a:pt x="14658553" y="0"/>
                </a:lnTo>
                <a:lnTo>
                  <a:pt x="14658553" y="6738290"/>
                </a:lnTo>
                <a:lnTo>
                  <a:pt x="0" y="6738290"/>
                </a:lnTo>
                <a:lnTo>
                  <a:pt x="0" y="0"/>
                </a:lnTo>
                <a:close/>
              </a:path>
            </a:pathLst>
          </a:custGeom>
          <a:blipFill rotWithShape="1">
            <a:blip r:embed="rId3">
              <a:alphaModFix/>
            </a:blip>
            <a:stretch>
              <a:fillRect b="-2479" l="0" r="0" t="-2480"/>
            </a:stretch>
          </a:blipFill>
          <a:ln>
            <a:noFill/>
          </a:ln>
        </p:spPr>
      </p:sp>
      <p:sp>
        <p:nvSpPr>
          <p:cNvPr id="406" name="Google Shape;406;p19"/>
          <p:cNvSpPr txBox="1"/>
          <p:nvPr/>
        </p:nvSpPr>
        <p:spPr>
          <a:xfrm>
            <a:off x="539995" y="9530274"/>
            <a:ext cx="16550206" cy="41529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b="0" i="0" lang="en-US" sz="2400" u="sng" cap="none" strike="noStrike">
                <a:solidFill>
                  <a:srgbClr val="363636"/>
                </a:solidFill>
                <a:latin typeface="Arimo"/>
                <a:ea typeface="Arimo"/>
                <a:cs typeface="Arimo"/>
                <a:sym typeface="Arimo"/>
                <a:hlinkClick r:id="rId4">
                  <a:extLst>
                    <a:ext uri="{A12FA001-AC4F-418D-AE19-62706E023703}">
                      <ahyp:hlinkClr val="tx"/>
                    </a:ext>
                  </a:extLst>
                </a:hlinkClick>
              </a:rPr>
              <a:t>Enlace archivo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103" name="Shape 103"/>
        <p:cNvGrpSpPr/>
        <p:nvPr/>
      </p:nvGrpSpPr>
      <p:grpSpPr>
        <a:xfrm>
          <a:off x="0" y="0"/>
          <a:ext cx="0" cy="0"/>
          <a:chOff x="0" y="0"/>
          <a:chExt cx="0" cy="0"/>
        </a:xfrm>
      </p:grpSpPr>
      <p:sp>
        <p:nvSpPr>
          <p:cNvPr id="104" name="Google Shape;104;p2"/>
          <p:cNvSpPr/>
          <p:nvPr/>
        </p:nvSpPr>
        <p:spPr>
          <a:xfrm>
            <a:off x="0" y="0"/>
            <a:ext cx="18288000" cy="3330904"/>
          </a:xfrm>
          <a:custGeom>
            <a:rect b="b" l="l" r="r" t="t"/>
            <a:pathLst>
              <a:path extrusionOk="0" h="3330904" w="18288000">
                <a:moveTo>
                  <a:pt x="0" y="0"/>
                </a:moveTo>
                <a:lnTo>
                  <a:pt x="18288000" y="0"/>
                </a:lnTo>
                <a:lnTo>
                  <a:pt x="18288000" y="3330904"/>
                </a:lnTo>
                <a:lnTo>
                  <a:pt x="0" y="3330904"/>
                </a:lnTo>
                <a:lnTo>
                  <a:pt x="0" y="0"/>
                </a:lnTo>
                <a:close/>
              </a:path>
            </a:pathLst>
          </a:custGeom>
          <a:blipFill rotWithShape="1">
            <a:blip r:embed="rId3">
              <a:alphaModFix/>
            </a:blip>
            <a:stretch>
              <a:fillRect b="-265791" l="0" r="0" t="0"/>
            </a:stretch>
          </a:blipFill>
          <a:ln>
            <a:noFill/>
          </a:ln>
        </p:spPr>
      </p:sp>
      <p:sp>
        <p:nvSpPr>
          <p:cNvPr id="105" name="Google Shape;105;p2"/>
          <p:cNvSpPr txBox="1"/>
          <p:nvPr/>
        </p:nvSpPr>
        <p:spPr>
          <a:xfrm>
            <a:off x="5006878" y="1337660"/>
            <a:ext cx="8274244" cy="1571691"/>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1" i="0" lang="en-US" sz="9466" u="none" cap="none" strike="noStrike">
                <a:solidFill>
                  <a:srgbClr val="FFFFFF"/>
                </a:solidFill>
                <a:latin typeface="Arial"/>
                <a:ea typeface="Arial"/>
                <a:cs typeface="Arial"/>
                <a:sym typeface="Arial"/>
              </a:rPr>
              <a:t>CONTENIDO</a:t>
            </a:r>
            <a:endParaRPr/>
          </a:p>
        </p:txBody>
      </p:sp>
      <p:sp>
        <p:nvSpPr>
          <p:cNvPr id="106" name="Google Shape;106;p2"/>
          <p:cNvSpPr txBox="1"/>
          <p:nvPr/>
        </p:nvSpPr>
        <p:spPr>
          <a:xfrm>
            <a:off x="1028700" y="5568001"/>
            <a:ext cx="2877444" cy="685932"/>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Planteamiento problema</a:t>
            </a:r>
            <a:endParaRPr/>
          </a:p>
        </p:txBody>
      </p:sp>
      <p:sp>
        <p:nvSpPr>
          <p:cNvPr id="107" name="Google Shape;107;p2"/>
          <p:cNvSpPr txBox="1"/>
          <p:nvPr/>
        </p:nvSpPr>
        <p:spPr>
          <a:xfrm>
            <a:off x="1625942" y="4096198"/>
            <a:ext cx="1682960" cy="1572571"/>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01</a:t>
            </a:r>
            <a:endParaRPr/>
          </a:p>
        </p:txBody>
      </p:sp>
      <p:sp>
        <p:nvSpPr>
          <p:cNvPr id="108" name="Google Shape;108;p2"/>
          <p:cNvSpPr txBox="1"/>
          <p:nvPr/>
        </p:nvSpPr>
        <p:spPr>
          <a:xfrm>
            <a:off x="11041448" y="5568764"/>
            <a:ext cx="2877444" cy="685932"/>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Pregunta problema</a:t>
            </a:r>
            <a:endParaRPr/>
          </a:p>
        </p:txBody>
      </p:sp>
      <p:sp>
        <p:nvSpPr>
          <p:cNvPr id="109" name="Google Shape;109;p2"/>
          <p:cNvSpPr txBox="1"/>
          <p:nvPr/>
        </p:nvSpPr>
        <p:spPr>
          <a:xfrm>
            <a:off x="4966411" y="4096198"/>
            <a:ext cx="1682960" cy="1572571"/>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02</a:t>
            </a:r>
            <a:endParaRPr/>
          </a:p>
        </p:txBody>
      </p:sp>
      <p:sp>
        <p:nvSpPr>
          <p:cNvPr id="110" name="Google Shape;110;p2"/>
          <p:cNvSpPr txBox="1"/>
          <p:nvPr/>
        </p:nvSpPr>
        <p:spPr>
          <a:xfrm>
            <a:off x="4375861" y="5568001"/>
            <a:ext cx="2877444" cy="685932"/>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Objetivos generales</a:t>
            </a:r>
            <a:endParaRPr/>
          </a:p>
        </p:txBody>
      </p:sp>
      <p:sp>
        <p:nvSpPr>
          <p:cNvPr id="111" name="Google Shape;111;p2"/>
          <p:cNvSpPr txBox="1"/>
          <p:nvPr/>
        </p:nvSpPr>
        <p:spPr>
          <a:xfrm>
            <a:off x="8310579" y="4096198"/>
            <a:ext cx="1682960" cy="1572571"/>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03</a:t>
            </a:r>
            <a:endParaRPr/>
          </a:p>
        </p:txBody>
      </p:sp>
      <p:sp>
        <p:nvSpPr>
          <p:cNvPr id="112" name="Google Shape;112;p2"/>
          <p:cNvSpPr txBox="1"/>
          <p:nvPr/>
        </p:nvSpPr>
        <p:spPr>
          <a:xfrm>
            <a:off x="7706804" y="5568001"/>
            <a:ext cx="2877444" cy="685932"/>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Objetivos específicos</a:t>
            </a:r>
            <a:endParaRPr/>
          </a:p>
        </p:txBody>
      </p:sp>
      <p:sp>
        <p:nvSpPr>
          <p:cNvPr id="113" name="Google Shape;113;p2"/>
          <p:cNvSpPr txBox="1"/>
          <p:nvPr/>
        </p:nvSpPr>
        <p:spPr>
          <a:xfrm>
            <a:off x="11651048" y="4096198"/>
            <a:ext cx="1682960" cy="1572571"/>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04</a:t>
            </a:r>
            <a:endParaRPr/>
          </a:p>
        </p:txBody>
      </p:sp>
      <p:sp>
        <p:nvSpPr>
          <p:cNvPr id="114" name="Google Shape;114;p2"/>
          <p:cNvSpPr txBox="1"/>
          <p:nvPr/>
        </p:nvSpPr>
        <p:spPr>
          <a:xfrm>
            <a:off x="1028700" y="8492557"/>
            <a:ext cx="2877444" cy="342966"/>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Alcance</a:t>
            </a:r>
            <a:endParaRPr/>
          </a:p>
        </p:txBody>
      </p:sp>
      <p:sp>
        <p:nvSpPr>
          <p:cNvPr id="115" name="Google Shape;115;p2"/>
          <p:cNvSpPr txBox="1"/>
          <p:nvPr/>
        </p:nvSpPr>
        <p:spPr>
          <a:xfrm>
            <a:off x="1625942" y="7020754"/>
            <a:ext cx="1682960" cy="1572547"/>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06</a:t>
            </a:r>
            <a:endParaRPr/>
          </a:p>
        </p:txBody>
      </p:sp>
      <p:sp>
        <p:nvSpPr>
          <p:cNvPr id="116" name="Google Shape;116;p2"/>
          <p:cNvSpPr txBox="1"/>
          <p:nvPr/>
        </p:nvSpPr>
        <p:spPr>
          <a:xfrm>
            <a:off x="4371019" y="8492557"/>
            <a:ext cx="2877444" cy="342966"/>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Delimitación</a:t>
            </a:r>
            <a:endParaRPr/>
          </a:p>
        </p:txBody>
      </p:sp>
      <p:sp>
        <p:nvSpPr>
          <p:cNvPr id="117" name="Google Shape;117;p2"/>
          <p:cNvSpPr txBox="1"/>
          <p:nvPr/>
        </p:nvSpPr>
        <p:spPr>
          <a:xfrm>
            <a:off x="4968261" y="7020754"/>
            <a:ext cx="1682960" cy="1572547"/>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07</a:t>
            </a:r>
            <a:endParaRPr/>
          </a:p>
        </p:txBody>
      </p:sp>
      <p:sp>
        <p:nvSpPr>
          <p:cNvPr id="118" name="Google Shape;118;p2"/>
          <p:cNvSpPr txBox="1"/>
          <p:nvPr/>
        </p:nvSpPr>
        <p:spPr>
          <a:xfrm>
            <a:off x="7715187" y="8492557"/>
            <a:ext cx="2877444" cy="1028898"/>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Técnicas e instrumentos de recolección</a:t>
            </a:r>
            <a:endParaRPr/>
          </a:p>
        </p:txBody>
      </p:sp>
      <p:sp>
        <p:nvSpPr>
          <p:cNvPr id="119" name="Google Shape;119;p2"/>
          <p:cNvSpPr txBox="1"/>
          <p:nvPr/>
        </p:nvSpPr>
        <p:spPr>
          <a:xfrm>
            <a:off x="8312429" y="7020754"/>
            <a:ext cx="1682960" cy="1572547"/>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08</a:t>
            </a:r>
            <a:endParaRPr/>
          </a:p>
        </p:txBody>
      </p:sp>
      <p:sp>
        <p:nvSpPr>
          <p:cNvPr id="120" name="Google Shape;120;p2"/>
          <p:cNvSpPr txBox="1"/>
          <p:nvPr/>
        </p:nvSpPr>
        <p:spPr>
          <a:xfrm>
            <a:off x="11055656" y="8492557"/>
            <a:ext cx="2877444" cy="685932"/>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BPMN de la situación actual</a:t>
            </a:r>
            <a:endParaRPr/>
          </a:p>
        </p:txBody>
      </p:sp>
      <p:sp>
        <p:nvSpPr>
          <p:cNvPr id="121" name="Google Shape;121;p2"/>
          <p:cNvSpPr txBox="1"/>
          <p:nvPr/>
        </p:nvSpPr>
        <p:spPr>
          <a:xfrm>
            <a:off x="11652898" y="7020754"/>
            <a:ext cx="1682960" cy="1572547"/>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09</a:t>
            </a:r>
            <a:endParaRPr/>
          </a:p>
        </p:txBody>
      </p:sp>
      <p:sp>
        <p:nvSpPr>
          <p:cNvPr id="122" name="Google Shape;122;p2"/>
          <p:cNvSpPr txBox="1"/>
          <p:nvPr/>
        </p:nvSpPr>
        <p:spPr>
          <a:xfrm>
            <a:off x="14399825" y="5568001"/>
            <a:ext cx="2877444" cy="342966"/>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Justificación</a:t>
            </a:r>
            <a:endParaRPr/>
          </a:p>
        </p:txBody>
      </p:sp>
      <p:sp>
        <p:nvSpPr>
          <p:cNvPr id="123" name="Google Shape;123;p2"/>
          <p:cNvSpPr txBox="1"/>
          <p:nvPr/>
        </p:nvSpPr>
        <p:spPr>
          <a:xfrm>
            <a:off x="14997067" y="4096198"/>
            <a:ext cx="1682960" cy="1572547"/>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05</a:t>
            </a:r>
            <a:endParaRPr/>
          </a:p>
        </p:txBody>
      </p:sp>
      <p:sp>
        <p:nvSpPr>
          <p:cNvPr id="124" name="Google Shape;124;p2"/>
          <p:cNvSpPr txBox="1"/>
          <p:nvPr/>
        </p:nvSpPr>
        <p:spPr>
          <a:xfrm>
            <a:off x="14698446" y="8492557"/>
            <a:ext cx="2280202" cy="1028700"/>
          </a:xfrm>
          <a:prstGeom prst="rect">
            <a:avLst/>
          </a:prstGeom>
          <a:noFill/>
          <a:ln>
            <a:noFill/>
          </a:ln>
        </p:spPr>
        <p:txBody>
          <a:bodyPr anchorCtr="0" anchor="t" bIns="0" lIns="0" spcFirstLastPara="1" rIns="0" wrap="square" tIns="0">
            <a:spAutoFit/>
          </a:bodyPr>
          <a:lstStyle/>
          <a:p>
            <a:pPr indent="0" lvl="0" marL="0" marR="0" rtl="0" algn="ctr">
              <a:lnSpc>
                <a:spcPct val="119982"/>
              </a:lnSpc>
              <a:spcBef>
                <a:spcPts val="0"/>
              </a:spcBef>
              <a:spcAft>
                <a:spcPts val="0"/>
              </a:spcAft>
              <a:buNone/>
            </a:pPr>
            <a:r>
              <a:rPr b="0" i="0" lang="en-US" sz="2292" u="none" cap="none" strike="noStrike">
                <a:solidFill>
                  <a:srgbClr val="010101"/>
                </a:solidFill>
                <a:latin typeface="Montserrat"/>
                <a:ea typeface="Montserrat"/>
                <a:cs typeface="Montserrat"/>
                <a:sym typeface="Montserrat"/>
              </a:rPr>
              <a:t>Requisitos Funcionales - no funcionales</a:t>
            </a:r>
            <a:endParaRPr/>
          </a:p>
        </p:txBody>
      </p:sp>
      <p:sp>
        <p:nvSpPr>
          <p:cNvPr id="125" name="Google Shape;125;p2"/>
          <p:cNvSpPr txBox="1"/>
          <p:nvPr/>
        </p:nvSpPr>
        <p:spPr>
          <a:xfrm>
            <a:off x="14998917" y="7020754"/>
            <a:ext cx="1682960" cy="1572547"/>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466" u="none" cap="none" strike="noStrike">
                <a:solidFill>
                  <a:srgbClr val="000000"/>
                </a:solidFill>
                <a:latin typeface="Arial"/>
                <a:ea typeface="Arial"/>
                <a:cs typeface="Arial"/>
                <a:sym typeface="Arial"/>
              </a:rPr>
              <a:t>10</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410" name="Shape 410"/>
        <p:cNvGrpSpPr/>
        <p:nvPr/>
      </p:nvGrpSpPr>
      <p:grpSpPr>
        <a:xfrm>
          <a:off x="0" y="0"/>
          <a:ext cx="0" cy="0"/>
          <a:chOff x="0" y="0"/>
          <a:chExt cx="0" cy="0"/>
        </a:xfrm>
      </p:grpSpPr>
      <p:grpSp>
        <p:nvGrpSpPr>
          <p:cNvPr id="411" name="Google Shape;411;p20"/>
          <p:cNvGrpSpPr/>
          <p:nvPr/>
        </p:nvGrpSpPr>
        <p:grpSpPr>
          <a:xfrm>
            <a:off x="1564879" y="2559372"/>
            <a:ext cx="14779460" cy="5482822"/>
            <a:chOff x="0" y="-38100"/>
            <a:chExt cx="3126244" cy="1159761"/>
          </a:xfrm>
        </p:grpSpPr>
        <p:sp>
          <p:nvSpPr>
            <p:cNvPr id="412" name="Google Shape;412;p20"/>
            <p:cNvSpPr/>
            <p:nvPr/>
          </p:nvSpPr>
          <p:spPr>
            <a:xfrm>
              <a:off x="0" y="0"/>
              <a:ext cx="3126244" cy="1121661"/>
            </a:xfrm>
            <a:custGeom>
              <a:rect b="b" l="l" r="r" t="t"/>
              <a:pathLst>
                <a:path extrusionOk="0" h="1121661" w="3126244">
                  <a:moveTo>
                    <a:pt x="0" y="0"/>
                  </a:moveTo>
                  <a:lnTo>
                    <a:pt x="3126244" y="0"/>
                  </a:lnTo>
                  <a:lnTo>
                    <a:pt x="3126244" y="1121661"/>
                  </a:lnTo>
                  <a:lnTo>
                    <a:pt x="0" y="1121661"/>
                  </a:lnTo>
                  <a:close/>
                </a:path>
              </a:pathLst>
            </a:custGeom>
            <a:solidFill>
              <a:srgbClr val="1A1A1A"/>
            </a:solidFill>
            <a:ln>
              <a:noFill/>
            </a:ln>
          </p:spPr>
        </p:sp>
        <p:sp>
          <p:nvSpPr>
            <p:cNvPr id="413" name="Google Shape;413;p20"/>
            <p:cNvSpPr txBox="1"/>
            <p:nvPr/>
          </p:nvSpPr>
          <p:spPr>
            <a:xfrm>
              <a:off x="0" y="-38100"/>
              <a:ext cx="3126244" cy="1159761"/>
            </a:xfrm>
            <a:prstGeom prst="rect">
              <a:avLst/>
            </a:prstGeom>
            <a:noFill/>
            <a:ln>
              <a:noFill/>
            </a:ln>
          </p:spPr>
          <p:txBody>
            <a:bodyPr anchorCtr="0" anchor="ctr" bIns="50800" lIns="50800" spcFirstLastPara="1" rIns="50800" wrap="square" tIns="50800">
              <a:noAutofit/>
            </a:bodyPr>
            <a:lstStyle/>
            <a:p>
              <a:pPr indent="0" lvl="0" marL="0" marR="0" rtl="0" algn="ctr">
                <a:lnSpc>
                  <a:spcPct val="1612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4" name="Google Shape;414;p20"/>
          <p:cNvGrpSpPr/>
          <p:nvPr/>
        </p:nvGrpSpPr>
        <p:grpSpPr>
          <a:xfrm>
            <a:off x="15567748" y="-2720252"/>
            <a:ext cx="5440505" cy="5440505"/>
            <a:chOff x="0" y="0"/>
            <a:chExt cx="812800" cy="812800"/>
          </a:xfrm>
        </p:grpSpPr>
        <p:sp>
          <p:nvSpPr>
            <p:cNvPr id="415" name="Google Shape;415;p20"/>
            <p:cNvSpPr/>
            <p:nvPr/>
          </p:nvSpPr>
          <p:spPr>
            <a:xfrm>
              <a:off x="0" y="0"/>
              <a:ext cx="812800" cy="812800"/>
            </a:xfrm>
            <a:custGeom>
              <a:rect b="b" l="l" r="r" t="t"/>
              <a:pathLst>
                <a:path extrusionOk="0" h="812800" w="812800">
                  <a:moveTo>
                    <a:pt x="406400" y="0"/>
                  </a:moveTo>
                  <a:lnTo>
                    <a:pt x="812800" y="406400"/>
                  </a:lnTo>
                  <a:lnTo>
                    <a:pt x="406400" y="812800"/>
                  </a:lnTo>
                  <a:lnTo>
                    <a:pt x="0" y="406400"/>
                  </a:lnTo>
                  <a:lnTo>
                    <a:pt x="406400" y="0"/>
                  </a:lnTo>
                  <a:close/>
                </a:path>
              </a:pathLst>
            </a:custGeom>
            <a:solidFill>
              <a:srgbClr val="363636"/>
            </a:solidFill>
            <a:ln>
              <a:noFill/>
            </a:ln>
          </p:spPr>
        </p:sp>
        <p:sp>
          <p:nvSpPr>
            <p:cNvPr id="416" name="Google Shape;416;p20"/>
            <p:cNvSpPr txBox="1"/>
            <p:nvPr/>
          </p:nvSpPr>
          <p:spPr>
            <a:xfrm>
              <a:off x="139700" y="120650"/>
              <a:ext cx="533400" cy="552450"/>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7" name="Google Shape;417;p20"/>
          <p:cNvGrpSpPr/>
          <p:nvPr/>
        </p:nvGrpSpPr>
        <p:grpSpPr>
          <a:xfrm>
            <a:off x="0" y="-253157"/>
            <a:ext cx="15567748" cy="1268860"/>
            <a:chOff x="0" y="-66675"/>
            <a:chExt cx="4100148" cy="334185"/>
          </a:xfrm>
        </p:grpSpPr>
        <p:sp>
          <p:nvSpPr>
            <p:cNvPr id="418" name="Google Shape;418;p20"/>
            <p:cNvSpPr/>
            <p:nvPr/>
          </p:nvSpPr>
          <p:spPr>
            <a:xfrm>
              <a:off x="0" y="0"/>
              <a:ext cx="4100147" cy="267510"/>
            </a:xfrm>
            <a:custGeom>
              <a:rect b="b" l="l" r="r" t="t"/>
              <a:pathLst>
                <a:path extrusionOk="0" h="267510" w="4100147">
                  <a:moveTo>
                    <a:pt x="0" y="0"/>
                  </a:moveTo>
                  <a:lnTo>
                    <a:pt x="4100147" y="0"/>
                  </a:lnTo>
                  <a:lnTo>
                    <a:pt x="4100147" y="267510"/>
                  </a:lnTo>
                  <a:lnTo>
                    <a:pt x="0" y="267510"/>
                  </a:lnTo>
                  <a:close/>
                </a:path>
              </a:pathLst>
            </a:custGeom>
            <a:gradFill>
              <a:gsLst>
                <a:gs pos="0">
                  <a:srgbClr val="393939"/>
                </a:gs>
                <a:gs pos="16667">
                  <a:srgbClr val="393B3C"/>
                </a:gs>
                <a:gs pos="33333">
                  <a:srgbClr val="393B3C">
                    <a:alpha val="79215"/>
                  </a:srgbClr>
                </a:gs>
                <a:gs pos="50000">
                  <a:srgbClr val="909090"/>
                </a:gs>
                <a:gs pos="66667">
                  <a:srgbClr val="909090">
                    <a:alpha val="93333"/>
                  </a:srgbClr>
                </a:gs>
                <a:gs pos="83333">
                  <a:srgbClr val="F2F2F2"/>
                </a:gs>
                <a:gs pos="100000">
                  <a:srgbClr val="F2F2F2"/>
                </a:gs>
              </a:gsLst>
              <a:path path="circle">
                <a:fillToRect b="100%" r="100%"/>
              </a:path>
              <a:tileRect l="-100%" t="-100%"/>
            </a:gradFill>
            <a:ln>
              <a:noFill/>
            </a:ln>
          </p:spPr>
        </p:sp>
        <p:sp>
          <p:nvSpPr>
            <p:cNvPr id="419" name="Google Shape;419;p20"/>
            <p:cNvSpPr txBox="1"/>
            <p:nvPr/>
          </p:nvSpPr>
          <p:spPr>
            <a:xfrm>
              <a:off x="0" y="-66675"/>
              <a:ext cx="4100148" cy="334185"/>
            </a:xfrm>
            <a:prstGeom prst="rect">
              <a:avLst/>
            </a:prstGeom>
            <a:noFill/>
            <a:ln>
              <a:noFill/>
            </a:ln>
          </p:spPr>
          <p:txBody>
            <a:bodyPr anchorCtr="0" anchor="ctr" bIns="38100" lIns="38100" spcFirstLastPara="1" rIns="38100" wrap="square" tIns="38100">
              <a:noAutofit/>
            </a:bodyPr>
            <a:lstStyle/>
            <a:p>
              <a:pPr indent="0" lvl="0" marL="0" marR="0" rtl="0" algn="l">
                <a:lnSpc>
                  <a:spcPct val="136007"/>
                </a:lnSpc>
                <a:spcBef>
                  <a:spcPts val="0"/>
                </a:spcBef>
                <a:spcAft>
                  <a:spcPts val="0"/>
                </a:spcAft>
                <a:buNone/>
              </a:pPr>
              <a:r>
                <a:rPr b="0" i="0" lang="en-US" sz="4599" u="none" cap="none" strike="noStrike">
                  <a:solidFill>
                    <a:srgbClr val="FFFFFF"/>
                  </a:solidFill>
                  <a:latin typeface="Montserrat"/>
                  <a:ea typeface="Montserrat"/>
                  <a:cs typeface="Montserrat"/>
                  <a:sym typeface="Montserrat"/>
                </a:rPr>
                <a:t>BPMN (subprocesos) - Situación actual</a:t>
              </a:r>
              <a:endParaRPr/>
            </a:p>
          </p:txBody>
        </p:sp>
      </p:grpSp>
      <p:sp>
        <p:nvSpPr>
          <p:cNvPr id="420" name="Google Shape;420;p20"/>
          <p:cNvSpPr/>
          <p:nvPr/>
        </p:nvSpPr>
        <p:spPr>
          <a:xfrm>
            <a:off x="1971441" y="2244806"/>
            <a:ext cx="14751680" cy="5324345"/>
          </a:xfrm>
          <a:custGeom>
            <a:rect b="b" l="l" r="r" t="t"/>
            <a:pathLst>
              <a:path extrusionOk="0" h="5324345" w="14751680">
                <a:moveTo>
                  <a:pt x="0" y="0"/>
                </a:moveTo>
                <a:lnTo>
                  <a:pt x="14751680" y="0"/>
                </a:lnTo>
                <a:lnTo>
                  <a:pt x="14751680" y="5324345"/>
                </a:lnTo>
                <a:lnTo>
                  <a:pt x="0" y="5324345"/>
                </a:lnTo>
                <a:lnTo>
                  <a:pt x="0" y="0"/>
                </a:lnTo>
                <a:close/>
              </a:path>
            </a:pathLst>
          </a:custGeom>
          <a:blipFill rotWithShape="1">
            <a:blip r:embed="rId3">
              <a:alphaModFix/>
            </a:blip>
            <a:stretch>
              <a:fillRect b="0" l="0" r="0" t="0"/>
            </a:stretch>
          </a:blipFill>
          <a:ln>
            <a:noFill/>
          </a:ln>
        </p:spPr>
      </p:sp>
      <p:sp>
        <p:nvSpPr>
          <p:cNvPr id="421" name="Google Shape;421;p20"/>
          <p:cNvSpPr txBox="1"/>
          <p:nvPr/>
        </p:nvSpPr>
        <p:spPr>
          <a:xfrm>
            <a:off x="15500409" y="8451215"/>
            <a:ext cx="1687860" cy="807085"/>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0" i="0" lang="en-US" sz="4599" u="sng" cap="none" strike="noStrike">
                <a:solidFill>
                  <a:srgbClr val="113437"/>
                </a:solidFill>
                <a:latin typeface="Arimo"/>
                <a:ea typeface="Arimo"/>
                <a:cs typeface="Arimo"/>
                <a:sym typeface="Arimo"/>
                <a:hlinkClick r:id="rId4">
                  <a:extLst>
                    <a:ext uri="{A12FA001-AC4F-418D-AE19-62706E023703}">
                      <ahyp:hlinkClr val="tx"/>
                    </a:ext>
                  </a:extLst>
                </a:hlinkClick>
              </a:rPr>
              <a:t>BPMN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425" name="Shape 425"/>
        <p:cNvGrpSpPr/>
        <p:nvPr/>
      </p:nvGrpSpPr>
      <p:grpSpPr>
        <a:xfrm>
          <a:off x="0" y="0"/>
          <a:ext cx="0" cy="0"/>
          <a:chOff x="0" y="0"/>
          <a:chExt cx="0" cy="0"/>
        </a:xfrm>
      </p:grpSpPr>
      <p:sp>
        <p:nvSpPr>
          <p:cNvPr id="426" name="Google Shape;426;p21"/>
          <p:cNvSpPr txBox="1"/>
          <p:nvPr/>
        </p:nvSpPr>
        <p:spPr>
          <a:xfrm>
            <a:off x="637345" y="2173650"/>
            <a:ext cx="8189843" cy="7596958"/>
          </a:xfrm>
          <a:prstGeom prst="rect">
            <a:avLst/>
          </a:prstGeom>
          <a:noFill/>
          <a:ln>
            <a:noFill/>
          </a:ln>
        </p:spPr>
        <p:txBody>
          <a:bodyPr anchorCtr="0" anchor="t" bIns="0" lIns="0" spcFirstLastPara="1" rIns="0" wrap="square" tIns="0">
            <a:spAutoFit/>
          </a:bodyPr>
          <a:lstStyle/>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01 - Registro de Usuario</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02 - Inicio de Sesión</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03 - Búsqueda de Productos</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04 - Gestión de Roles de Usuario</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05 - Generación de Facturas</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06 - Gestión del Carrito de Compras</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07 - Visualización de Stock en Tiempo Real</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08 - Actualización del Inventario</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09 - Gestión de Pedidos</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10 - Navegación por Menú Principal</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11 - Gestión del Perfil de Usuario</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12 - Cierre de Sesión</a:t>
            </a:r>
            <a:endParaRPr/>
          </a:p>
          <a:p>
            <a:pPr indent="0" lvl="0" marL="0" marR="0" rtl="0" algn="just">
              <a:lnSpc>
                <a:spcPct val="129993"/>
              </a:lnSpc>
              <a:spcBef>
                <a:spcPts val="0"/>
              </a:spcBef>
              <a:spcAft>
                <a:spcPts val="0"/>
              </a:spcAft>
              <a:buNone/>
            </a:pPr>
            <a:r>
              <a:rPr b="0" i="0" lang="en-US" sz="3314" u="none" cap="none" strike="noStrike">
                <a:solidFill>
                  <a:srgbClr val="000000"/>
                </a:solidFill>
                <a:latin typeface="Arial"/>
                <a:ea typeface="Arial"/>
                <a:cs typeface="Arial"/>
                <a:sym typeface="Arial"/>
              </a:rPr>
              <a:t>RF 13 - Recuperación de Contraseña</a:t>
            </a:r>
            <a:endParaRPr/>
          </a:p>
        </p:txBody>
      </p:sp>
      <p:sp>
        <p:nvSpPr>
          <p:cNvPr id="427" name="Google Shape;427;p21"/>
          <p:cNvSpPr txBox="1"/>
          <p:nvPr/>
        </p:nvSpPr>
        <p:spPr>
          <a:xfrm>
            <a:off x="2081835" y="760732"/>
            <a:ext cx="14124330" cy="1114425"/>
          </a:xfrm>
          <a:prstGeom prst="rect">
            <a:avLst/>
          </a:prstGeom>
          <a:noFill/>
          <a:ln>
            <a:noFill/>
          </a:ln>
        </p:spPr>
        <p:txBody>
          <a:bodyPr anchorCtr="0" anchor="t" bIns="0" lIns="0" spcFirstLastPara="1" rIns="0" wrap="square" tIns="0">
            <a:spAutoFit/>
          </a:bodyPr>
          <a:lstStyle/>
          <a:p>
            <a:pPr indent="0" lvl="0" marL="0" marR="0" rtl="0" algn="ctr">
              <a:lnSpc>
                <a:spcPct val="119993"/>
              </a:lnSpc>
              <a:spcBef>
                <a:spcPts val="0"/>
              </a:spcBef>
              <a:spcAft>
                <a:spcPts val="0"/>
              </a:spcAft>
              <a:buNone/>
            </a:pPr>
            <a:r>
              <a:rPr b="1" i="0" lang="en-US" sz="6647" u="none" cap="none" strike="noStrike">
                <a:solidFill>
                  <a:srgbClr val="1A1A1A"/>
                </a:solidFill>
                <a:latin typeface="Arial"/>
                <a:ea typeface="Arial"/>
                <a:cs typeface="Arial"/>
                <a:sym typeface="Arial"/>
              </a:rPr>
              <a:t>Requerimientos de software</a:t>
            </a:r>
            <a:endParaRPr/>
          </a:p>
        </p:txBody>
      </p:sp>
      <p:grpSp>
        <p:nvGrpSpPr>
          <p:cNvPr id="428" name="Google Shape;428;p21"/>
          <p:cNvGrpSpPr/>
          <p:nvPr/>
        </p:nvGrpSpPr>
        <p:grpSpPr>
          <a:xfrm>
            <a:off x="13069038" y="9685756"/>
            <a:ext cx="5218962" cy="1130158"/>
            <a:chOff x="0" y="-19050"/>
            <a:chExt cx="1374541" cy="297655"/>
          </a:xfrm>
        </p:grpSpPr>
        <p:sp>
          <p:nvSpPr>
            <p:cNvPr id="429" name="Google Shape;429;p21"/>
            <p:cNvSpPr/>
            <p:nvPr/>
          </p:nvSpPr>
          <p:spPr>
            <a:xfrm>
              <a:off x="0" y="0"/>
              <a:ext cx="1374541" cy="278605"/>
            </a:xfrm>
            <a:custGeom>
              <a:rect b="b" l="l" r="r" t="t"/>
              <a:pathLst>
                <a:path extrusionOk="0" h="278605" w="1374541">
                  <a:moveTo>
                    <a:pt x="0" y="0"/>
                  </a:moveTo>
                  <a:lnTo>
                    <a:pt x="1374541" y="0"/>
                  </a:lnTo>
                  <a:lnTo>
                    <a:pt x="1374541" y="278605"/>
                  </a:lnTo>
                  <a:lnTo>
                    <a:pt x="0" y="278605"/>
                  </a:lnTo>
                  <a:close/>
                </a:path>
              </a:pathLst>
            </a:custGeom>
            <a:solidFill>
              <a:srgbClr val="000000"/>
            </a:solidFill>
            <a:ln>
              <a:noFill/>
            </a:ln>
          </p:spPr>
        </p:sp>
        <p:sp>
          <p:nvSpPr>
            <p:cNvPr id="430" name="Google Shape;430;p21"/>
            <p:cNvSpPr txBox="1"/>
            <p:nvPr/>
          </p:nvSpPr>
          <p:spPr>
            <a:xfrm>
              <a:off x="0" y="-19050"/>
              <a:ext cx="1374541" cy="297655"/>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431" name="Google Shape;431;p21"/>
          <p:cNvGrpSpPr/>
          <p:nvPr/>
        </p:nvGrpSpPr>
        <p:grpSpPr>
          <a:xfrm>
            <a:off x="0" y="-601244"/>
            <a:ext cx="5218962" cy="1130158"/>
            <a:chOff x="0" y="-19050"/>
            <a:chExt cx="1374541" cy="297655"/>
          </a:xfrm>
        </p:grpSpPr>
        <p:sp>
          <p:nvSpPr>
            <p:cNvPr id="432" name="Google Shape;432;p21"/>
            <p:cNvSpPr/>
            <p:nvPr/>
          </p:nvSpPr>
          <p:spPr>
            <a:xfrm>
              <a:off x="0" y="0"/>
              <a:ext cx="1374541" cy="278605"/>
            </a:xfrm>
            <a:custGeom>
              <a:rect b="b" l="l" r="r" t="t"/>
              <a:pathLst>
                <a:path extrusionOk="0" h="278605" w="1374541">
                  <a:moveTo>
                    <a:pt x="0" y="0"/>
                  </a:moveTo>
                  <a:lnTo>
                    <a:pt x="1374541" y="0"/>
                  </a:lnTo>
                  <a:lnTo>
                    <a:pt x="1374541" y="278605"/>
                  </a:lnTo>
                  <a:lnTo>
                    <a:pt x="0" y="278605"/>
                  </a:lnTo>
                  <a:close/>
                </a:path>
              </a:pathLst>
            </a:custGeom>
            <a:solidFill>
              <a:srgbClr val="000000"/>
            </a:solidFill>
            <a:ln>
              <a:noFill/>
            </a:ln>
          </p:spPr>
        </p:sp>
        <p:sp>
          <p:nvSpPr>
            <p:cNvPr id="433" name="Google Shape;433;p21"/>
            <p:cNvSpPr txBox="1"/>
            <p:nvPr/>
          </p:nvSpPr>
          <p:spPr>
            <a:xfrm>
              <a:off x="0" y="-19050"/>
              <a:ext cx="1374541" cy="297655"/>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cxnSp>
        <p:nvCxnSpPr>
          <p:cNvPr id="434" name="Google Shape;434;p21"/>
          <p:cNvCxnSpPr/>
          <p:nvPr/>
        </p:nvCxnSpPr>
        <p:spPr>
          <a:xfrm>
            <a:off x="9144000" y="2211750"/>
            <a:ext cx="0" cy="7546336"/>
          </a:xfrm>
          <a:prstGeom prst="straightConnector1">
            <a:avLst/>
          </a:prstGeom>
          <a:noFill/>
          <a:ln cap="flat" cmpd="sng" w="38100">
            <a:solidFill>
              <a:srgbClr val="000000"/>
            </a:solidFill>
            <a:prstDash val="dash"/>
            <a:round/>
            <a:headEnd len="sm" w="sm" type="none"/>
            <a:tailEnd len="sm" w="sm" type="none"/>
          </a:ln>
        </p:spPr>
      </p:cxnSp>
      <p:sp>
        <p:nvSpPr>
          <p:cNvPr id="435" name="Google Shape;435;p21"/>
          <p:cNvSpPr txBox="1"/>
          <p:nvPr/>
        </p:nvSpPr>
        <p:spPr>
          <a:xfrm>
            <a:off x="9655604" y="2464162"/>
            <a:ext cx="7798488" cy="6728913"/>
          </a:xfrm>
          <a:prstGeom prst="rect">
            <a:avLst/>
          </a:prstGeom>
          <a:noFill/>
          <a:ln>
            <a:noFill/>
          </a:ln>
        </p:spPr>
        <p:txBody>
          <a:bodyPr anchorCtr="0" anchor="t" bIns="0" lIns="0" spcFirstLastPara="1" rIns="0" wrap="square" tIns="0">
            <a:spAutoFit/>
          </a:bodyPr>
          <a:lstStyle/>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01 - Interfaz del sistema.</a:t>
            </a:r>
            <a:endParaRPr/>
          </a:p>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02 - Disponibilidad del sistema</a:t>
            </a:r>
            <a:endParaRPr/>
          </a:p>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03 - Usabilidad</a:t>
            </a:r>
            <a:endParaRPr/>
          </a:p>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04 - Rendimiento</a:t>
            </a:r>
            <a:endParaRPr/>
          </a:p>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05 - Seguridad</a:t>
            </a:r>
            <a:endParaRPr/>
          </a:p>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06 - Capacidad de usuarios.</a:t>
            </a:r>
            <a:endParaRPr/>
          </a:p>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07 - Mantenimiento y soporte</a:t>
            </a:r>
            <a:endParaRPr/>
          </a:p>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08 - Mantenimiento de sesiones y recuperación</a:t>
            </a:r>
            <a:endParaRPr/>
          </a:p>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09 - Control de versiones y actualizaciones</a:t>
            </a:r>
            <a:endParaRPr/>
          </a:p>
          <a:p>
            <a:pPr indent="0" lvl="0" marL="0" marR="0" rtl="0" algn="just">
              <a:lnSpc>
                <a:spcPct val="129994"/>
              </a:lnSpc>
              <a:spcBef>
                <a:spcPts val="0"/>
              </a:spcBef>
              <a:spcAft>
                <a:spcPts val="0"/>
              </a:spcAft>
              <a:buNone/>
            </a:pPr>
            <a:r>
              <a:rPr b="0" i="0" lang="en-US" sz="3414" u="none" cap="none" strike="noStrike">
                <a:solidFill>
                  <a:srgbClr val="000000"/>
                </a:solidFill>
                <a:latin typeface="Arial"/>
                <a:ea typeface="Arial"/>
                <a:cs typeface="Arial"/>
                <a:sym typeface="Arial"/>
              </a:rPr>
              <a:t>RNF 10 - Sistema de notificaciones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439" name="Shape 439"/>
        <p:cNvGrpSpPr/>
        <p:nvPr/>
      </p:nvGrpSpPr>
      <p:grpSpPr>
        <a:xfrm>
          <a:off x="0" y="0"/>
          <a:ext cx="0" cy="0"/>
          <a:chOff x="0" y="0"/>
          <a:chExt cx="0" cy="0"/>
        </a:xfrm>
      </p:grpSpPr>
      <p:sp>
        <p:nvSpPr>
          <p:cNvPr id="440" name="Google Shape;440;p22"/>
          <p:cNvSpPr/>
          <p:nvPr/>
        </p:nvSpPr>
        <p:spPr>
          <a:xfrm>
            <a:off x="14338842" y="-7849034"/>
            <a:ext cx="12413176" cy="10995516"/>
          </a:xfrm>
          <a:custGeom>
            <a:rect b="b" l="l" r="r" t="t"/>
            <a:pathLst>
              <a:path extrusionOk="0" h="10995516" w="12413176">
                <a:moveTo>
                  <a:pt x="0" y="0"/>
                </a:moveTo>
                <a:lnTo>
                  <a:pt x="12413176" y="0"/>
                </a:lnTo>
                <a:lnTo>
                  <a:pt x="12413176" y="10995515"/>
                </a:lnTo>
                <a:lnTo>
                  <a:pt x="0" y="10995515"/>
                </a:lnTo>
                <a:lnTo>
                  <a:pt x="0" y="0"/>
                </a:lnTo>
                <a:close/>
              </a:path>
            </a:pathLst>
          </a:custGeom>
          <a:blipFill rotWithShape="1">
            <a:blip r:embed="rId3">
              <a:alphaModFix amt="62000"/>
            </a:blip>
            <a:stretch>
              <a:fillRect b="0" l="0" r="0" t="0"/>
            </a:stretch>
          </a:blipFill>
          <a:ln>
            <a:noFill/>
          </a:ln>
        </p:spPr>
      </p:sp>
      <p:graphicFrame>
        <p:nvGraphicFramePr>
          <p:cNvPr id="441" name="Google Shape;441;p22"/>
          <p:cNvGraphicFramePr/>
          <p:nvPr/>
        </p:nvGraphicFramePr>
        <p:xfrm>
          <a:off x="285111" y="1737560"/>
          <a:ext cx="3000000" cy="3000000"/>
        </p:xfrm>
        <a:graphic>
          <a:graphicData uri="http://schemas.openxmlformats.org/drawingml/2006/table">
            <a:tbl>
              <a:tblPr>
                <a:noFill/>
                <a:tableStyleId>{B174AAA1-38CD-43F6-9538-754F7C2C457D}</a:tableStyleId>
              </a:tblPr>
              <a:tblGrid>
                <a:gridCol w="2933175"/>
                <a:gridCol w="4017325"/>
              </a:tblGrid>
              <a:tr h="526075">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RF 01</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r>
              <a:tr h="5295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Registro de Usuario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9922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usuario deberá de registrarse para poder iniciar sesion y hacer uso del sistema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9985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usuario debe de ingresar ciertos datos para poder registrarse y hacer uso del sistema con una cuenta propia </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0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Requerimientos</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 funcionales:</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2 </a:t>
                      </a:r>
                      <a:endParaRPr sz="1100" u="none" cap="none" strike="noStrike"/>
                    </a:p>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RNF6</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0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grpSp>
        <p:nvGrpSpPr>
          <p:cNvPr id="442" name="Google Shape;442;p22"/>
          <p:cNvGrpSpPr/>
          <p:nvPr/>
        </p:nvGrpSpPr>
        <p:grpSpPr>
          <a:xfrm>
            <a:off x="0" y="-72330"/>
            <a:ext cx="8829758" cy="1130158"/>
            <a:chOff x="0" y="-19050"/>
            <a:chExt cx="2325533" cy="297655"/>
          </a:xfrm>
        </p:grpSpPr>
        <p:sp>
          <p:nvSpPr>
            <p:cNvPr id="443" name="Google Shape;443;p22"/>
            <p:cNvSpPr/>
            <p:nvPr/>
          </p:nvSpPr>
          <p:spPr>
            <a:xfrm>
              <a:off x="0" y="0"/>
              <a:ext cx="2325533" cy="278605"/>
            </a:xfrm>
            <a:custGeom>
              <a:rect b="b" l="l" r="r" t="t"/>
              <a:pathLst>
                <a:path extrusionOk="0" h="278605" w="2325533">
                  <a:moveTo>
                    <a:pt x="0" y="0"/>
                  </a:moveTo>
                  <a:lnTo>
                    <a:pt x="2325533" y="0"/>
                  </a:lnTo>
                  <a:lnTo>
                    <a:pt x="2325533" y="278605"/>
                  </a:lnTo>
                  <a:lnTo>
                    <a:pt x="0" y="278605"/>
                  </a:lnTo>
                  <a:close/>
                </a:path>
              </a:pathLst>
            </a:custGeom>
            <a:solidFill>
              <a:srgbClr val="000000">
                <a:alpha val="65490"/>
              </a:srgbClr>
            </a:solidFill>
            <a:ln>
              <a:noFill/>
            </a:ln>
          </p:spPr>
        </p:sp>
        <p:sp>
          <p:nvSpPr>
            <p:cNvPr id="444" name="Google Shape;444;p22"/>
            <p:cNvSpPr txBox="1"/>
            <p:nvPr/>
          </p:nvSpPr>
          <p:spPr>
            <a:xfrm>
              <a:off x="0" y="-19050"/>
              <a:ext cx="2325533" cy="297655"/>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sp>
        <p:nvSpPr>
          <p:cNvPr id="445" name="Google Shape;445;p22"/>
          <p:cNvSpPr txBox="1"/>
          <p:nvPr/>
        </p:nvSpPr>
        <p:spPr>
          <a:xfrm>
            <a:off x="482985" y="75585"/>
            <a:ext cx="7863788" cy="830459"/>
          </a:xfrm>
          <a:prstGeom prst="rect">
            <a:avLst/>
          </a:prstGeom>
          <a:noFill/>
          <a:ln>
            <a:noFill/>
          </a:ln>
        </p:spPr>
        <p:txBody>
          <a:bodyPr anchorCtr="0" anchor="t" bIns="0" lIns="0" spcFirstLastPara="1" rIns="0" wrap="square" tIns="0">
            <a:spAutoFit/>
          </a:bodyPr>
          <a:lstStyle/>
          <a:p>
            <a:pPr indent="0" lvl="0" marL="0" marR="0" rtl="0" algn="just">
              <a:lnSpc>
                <a:spcPct val="119991"/>
              </a:lnSpc>
              <a:spcBef>
                <a:spcPts val="0"/>
              </a:spcBef>
              <a:spcAft>
                <a:spcPts val="0"/>
              </a:spcAft>
              <a:buNone/>
            </a:pPr>
            <a:r>
              <a:rPr b="1" i="0" lang="en-US" sz="4977" u="none" cap="none" strike="noStrike">
                <a:solidFill>
                  <a:srgbClr val="FFFFFF"/>
                </a:solidFill>
                <a:latin typeface="Arial"/>
                <a:ea typeface="Arial"/>
                <a:cs typeface="Arial"/>
                <a:sym typeface="Arial"/>
              </a:rPr>
              <a:t>Requisitos funcionales</a:t>
            </a:r>
            <a:endParaRPr/>
          </a:p>
        </p:txBody>
      </p:sp>
      <p:graphicFrame>
        <p:nvGraphicFramePr>
          <p:cNvPr id="446" name="Google Shape;446;p22"/>
          <p:cNvGraphicFramePr/>
          <p:nvPr/>
        </p:nvGraphicFramePr>
        <p:xfrm>
          <a:off x="9464919" y="3790829"/>
          <a:ext cx="3000000" cy="3000000"/>
        </p:xfrm>
        <a:graphic>
          <a:graphicData uri="http://schemas.openxmlformats.org/drawingml/2006/table">
            <a:tbl>
              <a:tblPr>
                <a:noFill/>
                <a:tableStyleId>{B174AAA1-38CD-43F6-9538-754F7C2C457D}</a:tableStyleId>
              </a:tblPr>
              <a:tblGrid>
                <a:gridCol w="2933175"/>
                <a:gridCol w="4017325"/>
              </a:tblGrid>
              <a:tr h="514400">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RF 02</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r>
              <a:tr h="5295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Inicio de Sesión</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0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usuario deberá de iniciar sesión con su nombre y contraseña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9985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usuario deberá de iniciar sesión con su nombre y contraseña para hacer uso de el sistema dese su cuenta personal</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9985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Requerimientos</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 funcionales:</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2 </a:t>
                      </a:r>
                      <a:endParaRPr sz="1100" u="none" cap="none" strike="noStrike"/>
                    </a:p>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RNF6</a:t>
                      </a:r>
                      <a:endParaRPr/>
                    </a:p>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8</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0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450" name="Shape 450"/>
        <p:cNvGrpSpPr/>
        <p:nvPr/>
      </p:nvGrpSpPr>
      <p:grpSpPr>
        <a:xfrm>
          <a:off x="0" y="0"/>
          <a:ext cx="0" cy="0"/>
          <a:chOff x="0" y="0"/>
          <a:chExt cx="0" cy="0"/>
        </a:xfrm>
      </p:grpSpPr>
      <p:sp>
        <p:nvSpPr>
          <p:cNvPr id="451" name="Google Shape;451;p23"/>
          <p:cNvSpPr/>
          <p:nvPr/>
        </p:nvSpPr>
        <p:spPr>
          <a:xfrm>
            <a:off x="14338842" y="-7849034"/>
            <a:ext cx="12413176" cy="10995516"/>
          </a:xfrm>
          <a:custGeom>
            <a:rect b="b" l="l" r="r" t="t"/>
            <a:pathLst>
              <a:path extrusionOk="0" h="10995516" w="12413176">
                <a:moveTo>
                  <a:pt x="0" y="0"/>
                </a:moveTo>
                <a:lnTo>
                  <a:pt x="12413176" y="0"/>
                </a:lnTo>
                <a:lnTo>
                  <a:pt x="12413176" y="10995515"/>
                </a:lnTo>
                <a:lnTo>
                  <a:pt x="0" y="10995515"/>
                </a:lnTo>
                <a:lnTo>
                  <a:pt x="0" y="0"/>
                </a:lnTo>
                <a:close/>
              </a:path>
            </a:pathLst>
          </a:custGeom>
          <a:blipFill rotWithShape="1">
            <a:blip r:embed="rId3">
              <a:alphaModFix amt="62000"/>
            </a:blip>
            <a:stretch>
              <a:fillRect b="0" l="0" r="0" t="0"/>
            </a:stretch>
          </a:blipFill>
          <a:ln>
            <a:noFill/>
          </a:ln>
        </p:spPr>
      </p:sp>
      <p:graphicFrame>
        <p:nvGraphicFramePr>
          <p:cNvPr id="452" name="Google Shape;452;p23"/>
          <p:cNvGraphicFramePr/>
          <p:nvPr/>
        </p:nvGraphicFramePr>
        <p:xfrm>
          <a:off x="285111" y="1737560"/>
          <a:ext cx="3000000" cy="3000000"/>
        </p:xfrm>
        <a:graphic>
          <a:graphicData uri="http://schemas.openxmlformats.org/drawingml/2006/table">
            <a:tbl>
              <a:tblPr>
                <a:noFill/>
                <a:tableStyleId>{B174AAA1-38CD-43F6-9538-754F7C2C457D}</a:tableStyleId>
              </a:tblPr>
              <a:tblGrid>
                <a:gridCol w="2933175"/>
                <a:gridCol w="4017325"/>
              </a:tblGrid>
              <a:tr h="514550">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RF 03</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r>
              <a:tr h="52967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Búsqueda de Productos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2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usuario podrá utilizar este apartado para encontrar información </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9988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usuario podrá utilizar este apartado para buscar información que este dentro del sistema y disponible de acuerdo a su rol </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2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Requerimientos</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 funcionales:</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1</a:t>
                      </a:r>
                      <a:endParaRPr sz="1100" u="none" cap="none" strike="noStrike"/>
                    </a:p>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4</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2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graphicFrame>
        <p:nvGraphicFramePr>
          <p:cNvPr id="453" name="Google Shape;453;p23"/>
          <p:cNvGraphicFramePr/>
          <p:nvPr/>
        </p:nvGraphicFramePr>
        <p:xfrm>
          <a:off x="9464919" y="3790829"/>
          <a:ext cx="3000000" cy="3000000"/>
        </p:xfrm>
        <a:graphic>
          <a:graphicData uri="http://schemas.openxmlformats.org/drawingml/2006/table">
            <a:tbl>
              <a:tblPr>
                <a:noFill/>
                <a:tableStyleId>{B174AAA1-38CD-43F6-9538-754F7C2C457D}</a:tableStyleId>
              </a:tblPr>
              <a:tblGrid>
                <a:gridCol w="2933175"/>
                <a:gridCol w="4017325"/>
              </a:tblGrid>
              <a:tr h="514550">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RF 04</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r>
              <a:tr h="52967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Gestión de Roles de Usuario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2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dependiendo del rol del usuario será su alcance en el sistema </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9988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De acuerdo a l rol del usuario será el alcance de eta dentro del sistema modificando información y añadiendo o elimientan</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2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Requerimientos</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 funcionales:</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5</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2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457" name="Shape 457"/>
        <p:cNvGrpSpPr/>
        <p:nvPr/>
      </p:nvGrpSpPr>
      <p:grpSpPr>
        <a:xfrm>
          <a:off x="0" y="0"/>
          <a:ext cx="0" cy="0"/>
          <a:chOff x="0" y="0"/>
          <a:chExt cx="0" cy="0"/>
        </a:xfrm>
      </p:grpSpPr>
      <p:sp>
        <p:nvSpPr>
          <p:cNvPr id="458" name="Google Shape;458;p24"/>
          <p:cNvSpPr/>
          <p:nvPr/>
        </p:nvSpPr>
        <p:spPr>
          <a:xfrm>
            <a:off x="14338842" y="-7849034"/>
            <a:ext cx="12413176" cy="10995516"/>
          </a:xfrm>
          <a:custGeom>
            <a:rect b="b" l="l" r="r" t="t"/>
            <a:pathLst>
              <a:path extrusionOk="0" h="10995516" w="12413176">
                <a:moveTo>
                  <a:pt x="0" y="0"/>
                </a:moveTo>
                <a:lnTo>
                  <a:pt x="12413176" y="0"/>
                </a:lnTo>
                <a:lnTo>
                  <a:pt x="12413176" y="10995515"/>
                </a:lnTo>
                <a:lnTo>
                  <a:pt x="0" y="10995515"/>
                </a:lnTo>
                <a:lnTo>
                  <a:pt x="0" y="0"/>
                </a:lnTo>
                <a:close/>
              </a:path>
            </a:pathLst>
          </a:custGeom>
          <a:blipFill rotWithShape="1">
            <a:blip r:embed="rId3">
              <a:alphaModFix amt="62000"/>
            </a:blip>
            <a:stretch>
              <a:fillRect b="0" l="0" r="0" t="0"/>
            </a:stretch>
          </a:blipFill>
          <a:ln>
            <a:noFill/>
          </a:ln>
        </p:spPr>
      </p:sp>
      <p:graphicFrame>
        <p:nvGraphicFramePr>
          <p:cNvPr id="459" name="Google Shape;459;p24"/>
          <p:cNvGraphicFramePr/>
          <p:nvPr/>
        </p:nvGraphicFramePr>
        <p:xfrm>
          <a:off x="285111" y="1737560"/>
          <a:ext cx="3000000" cy="3000000"/>
        </p:xfrm>
        <a:graphic>
          <a:graphicData uri="http://schemas.openxmlformats.org/drawingml/2006/table">
            <a:tbl>
              <a:tblPr>
                <a:noFill/>
                <a:tableStyleId>{B174AAA1-38CD-43F6-9538-754F7C2C457D}</a:tableStyleId>
              </a:tblPr>
              <a:tblGrid>
                <a:gridCol w="2933175"/>
                <a:gridCol w="4017325"/>
              </a:tblGrid>
              <a:tr h="514400">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RF 05</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r>
              <a:tr h="5295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Gestión del Carrito de Compras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0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En esta parte el usuario podrá ver que cosas a añadido para su compra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9922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Aquí el usuario podrá ver que productos de Gurama a escogido y desea co prar </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9985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Requerimientos</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 funcionales:</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1</a:t>
                      </a:r>
                      <a:endParaRPr sz="1100" u="none" cap="none" strike="noStrike"/>
                    </a:p>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4</a:t>
                      </a:r>
                      <a:endParaRPr/>
                    </a:p>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6</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40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graphicFrame>
        <p:nvGraphicFramePr>
          <p:cNvPr id="460" name="Google Shape;460;p24"/>
          <p:cNvGraphicFramePr/>
          <p:nvPr/>
        </p:nvGraphicFramePr>
        <p:xfrm>
          <a:off x="9464919" y="3790829"/>
          <a:ext cx="3000000" cy="3000000"/>
        </p:xfrm>
        <a:graphic>
          <a:graphicData uri="http://schemas.openxmlformats.org/drawingml/2006/table">
            <a:tbl>
              <a:tblPr>
                <a:noFill/>
                <a:tableStyleId>{B174AAA1-38CD-43F6-9538-754F7C2C457D}</a:tableStyleId>
              </a:tblPr>
              <a:tblGrid>
                <a:gridCol w="2933175"/>
                <a:gridCol w="4017325"/>
              </a:tblGrid>
              <a:tr h="514100">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RF 06</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7E8E8F"/>
                    </a:solidFill>
                  </a:tcPr>
                </a:tc>
              </a:tr>
              <a:tr h="5292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Generación de Facturas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36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Tendrá la informacion del pedido o compra del usuario </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14591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Aqui estara la información del pedido o comprar del usuario, ademas de información de el como lo seria fecha de pedido, nombre del usuario, costo, entre otros.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99797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Requerimientos</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 funcionales:</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1</a:t>
                      </a:r>
                      <a:endParaRPr sz="1100" u="none" cap="none" strike="noStrike"/>
                    </a:p>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5</a:t>
                      </a:r>
                      <a:endParaRPr/>
                    </a:p>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RNF 8</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8746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a:t>
                      </a:r>
                      <a:endParaRPr sz="1100" u="none" cap="none" strike="noStrike"/>
                    </a:p>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requerimiento:</a:t>
                      </a:r>
                      <a:endParaRPr/>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464" name="Shape 464"/>
        <p:cNvGrpSpPr/>
        <p:nvPr/>
      </p:nvGrpSpPr>
      <p:grpSpPr>
        <a:xfrm>
          <a:off x="0" y="0"/>
          <a:ext cx="0" cy="0"/>
          <a:chOff x="0" y="0"/>
          <a:chExt cx="0" cy="0"/>
        </a:xfrm>
      </p:grpSpPr>
      <p:sp>
        <p:nvSpPr>
          <p:cNvPr id="465" name="Google Shape;465;p25"/>
          <p:cNvSpPr/>
          <p:nvPr/>
        </p:nvSpPr>
        <p:spPr>
          <a:xfrm flipH="1">
            <a:off x="-2055051" y="7332364"/>
            <a:ext cx="9856051" cy="8730429"/>
          </a:xfrm>
          <a:custGeom>
            <a:rect b="b" l="l" r="r" t="t"/>
            <a:pathLst>
              <a:path extrusionOk="0" h="8730429" w="9856051">
                <a:moveTo>
                  <a:pt x="9856051" y="0"/>
                </a:moveTo>
                <a:lnTo>
                  <a:pt x="0" y="0"/>
                </a:lnTo>
                <a:lnTo>
                  <a:pt x="0" y="8730430"/>
                </a:lnTo>
                <a:lnTo>
                  <a:pt x="9856051" y="8730430"/>
                </a:lnTo>
                <a:lnTo>
                  <a:pt x="9856051" y="0"/>
                </a:lnTo>
                <a:close/>
              </a:path>
            </a:pathLst>
          </a:custGeom>
          <a:blipFill rotWithShape="1">
            <a:blip r:embed="rId3">
              <a:alphaModFix amt="52999"/>
            </a:blip>
            <a:stretch>
              <a:fillRect b="0" l="0" r="0" t="0"/>
            </a:stretch>
          </a:blipFill>
          <a:ln>
            <a:noFill/>
          </a:ln>
        </p:spPr>
      </p:sp>
      <p:sp>
        <p:nvSpPr>
          <p:cNvPr id="466" name="Google Shape;466;p25"/>
          <p:cNvSpPr/>
          <p:nvPr/>
        </p:nvSpPr>
        <p:spPr>
          <a:xfrm flipH="1">
            <a:off x="12032641" y="-3666981"/>
            <a:ext cx="11239421" cy="9955810"/>
          </a:xfrm>
          <a:custGeom>
            <a:rect b="b" l="l" r="r" t="t"/>
            <a:pathLst>
              <a:path extrusionOk="0" h="9955810" w="11239421">
                <a:moveTo>
                  <a:pt x="11239421" y="0"/>
                </a:moveTo>
                <a:lnTo>
                  <a:pt x="0" y="0"/>
                </a:lnTo>
                <a:lnTo>
                  <a:pt x="0" y="9955810"/>
                </a:lnTo>
                <a:lnTo>
                  <a:pt x="11239421" y="9955810"/>
                </a:lnTo>
                <a:lnTo>
                  <a:pt x="11239421" y="0"/>
                </a:lnTo>
                <a:close/>
              </a:path>
            </a:pathLst>
          </a:custGeom>
          <a:blipFill rotWithShape="1">
            <a:blip r:embed="rId3">
              <a:alphaModFix amt="37000"/>
            </a:blip>
            <a:stretch>
              <a:fillRect b="0" l="0" r="0" t="0"/>
            </a:stretch>
          </a:blipFill>
          <a:ln>
            <a:noFill/>
          </a:ln>
        </p:spPr>
      </p:sp>
      <p:graphicFrame>
        <p:nvGraphicFramePr>
          <p:cNvPr id="467" name="Google Shape;467;p25"/>
          <p:cNvGraphicFramePr/>
          <p:nvPr/>
        </p:nvGraphicFramePr>
        <p:xfrm>
          <a:off x="748284" y="1867352"/>
          <a:ext cx="3000000" cy="3000000"/>
        </p:xfrm>
        <a:graphic>
          <a:graphicData uri="http://schemas.openxmlformats.org/drawingml/2006/table">
            <a:tbl>
              <a:tblPr>
                <a:noFill/>
                <a:tableStyleId>{B174AAA1-38CD-43F6-9538-754F7C2C457D}</a:tableStyleId>
              </a:tblPr>
              <a:tblGrid>
                <a:gridCol w="3775425"/>
                <a:gridCol w="4306050"/>
              </a:tblGrid>
              <a:tr h="666300">
                <a:tc>
                  <a:txBody>
                    <a:bodyPr/>
                    <a:lstStyle/>
                    <a:p>
                      <a:pPr indent="0" lvl="0" marL="0" marR="0" rtl="0" algn="just">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solidFill>
                      <a:srgbClr val="C2C9C9"/>
                    </a:solidFill>
                  </a:tcPr>
                </a:tc>
                <a:tc>
                  <a:txBody>
                    <a:bodyPr/>
                    <a:lstStyle/>
                    <a:p>
                      <a:pPr indent="0" lvl="0" marL="0" marR="0" rtl="0" algn="just">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RNF 01</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solidFill>
                      <a:srgbClr val="C2C9C9"/>
                    </a:solidFill>
                  </a:tcPr>
                </a:tc>
              </a:tr>
              <a:tr h="67067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Interfaz del sistema.</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r>
              <a:tr h="12647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sistema contara con una interfaz de usuario sencilla e intuitiva que el usuario pueda manejar.</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r>
              <a:tr h="18587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Es la forma en que los usuarios interactúan con la plataforma, diseñada para ser fácil, rápida y cómoda. Su objetivo es facilitar el uso y mejorar la experiencia del usuario.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r>
              <a:tr h="6811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del requerimiento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r>
            </a:tbl>
          </a:graphicData>
        </a:graphic>
      </p:graphicFrame>
      <p:graphicFrame>
        <p:nvGraphicFramePr>
          <p:cNvPr id="468" name="Google Shape;468;p25"/>
          <p:cNvGraphicFramePr/>
          <p:nvPr/>
        </p:nvGraphicFramePr>
        <p:xfrm>
          <a:off x="9144000" y="4116789"/>
          <a:ext cx="3000000" cy="3000000"/>
        </p:xfrm>
        <a:graphic>
          <a:graphicData uri="http://schemas.openxmlformats.org/drawingml/2006/table">
            <a:tbl>
              <a:tblPr>
                <a:noFill/>
                <a:tableStyleId>{B174AAA1-38CD-43F6-9538-754F7C2C457D}</a:tableStyleId>
              </a:tblPr>
              <a:tblGrid>
                <a:gridCol w="3743575"/>
                <a:gridCol w="3624875"/>
              </a:tblGrid>
              <a:tr h="666300">
                <a:tc>
                  <a:txBody>
                    <a:bodyPr/>
                    <a:lstStyle/>
                    <a:p>
                      <a:pPr indent="0" lvl="0" marL="0" marR="0" rtl="0" algn="just">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solidFill>
                      <a:srgbClr val="C2C9C9"/>
                    </a:solidFill>
                  </a:tcPr>
                </a:tc>
                <a:tc>
                  <a:txBody>
                    <a:bodyPr/>
                    <a:lstStyle/>
                    <a:p>
                      <a:pPr indent="0" lvl="0" marL="0" marR="0" rtl="0" algn="just">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RNF 02</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solidFill>
                      <a:srgbClr val="C2C9C9"/>
                    </a:solidFill>
                  </a:tcPr>
                </a:tc>
              </a:tr>
              <a:tr h="67067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Disponibilidad del sistema</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r>
              <a:tr h="12647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sistema debe estar disponible 24/7, prácticamente sin interrupciones.</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r>
              <a:tr h="18587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sistema debe estar siempre listo para usarse y si hay un problema, debe poder arreglarse rápido y seguir funcionando.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r>
              <a:tr h="6811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del requerimiento</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30100">
                      <a:solidFill>
                        <a:srgbClr val="000000"/>
                      </a:solidFill>
                      <a:prstDash val="solid"/>
                      <a:round/>
                      <a:headEnd len="sm" w="sm" type="none"/>
                      <a:tailEnd len="sm" w="sm" type="none"/>
                    </a:lnL>
                    <a:lnR cap="flat" cmpd="sng" w="30100">
                      <a:solidFill>
                        <a:srgbClr val="000000"/>
                      </a:solidFill>
                      <a:prstDash val="solid"/>
                      <a:round/>
                      <a:headEnd len="sm" w="sm" type="none"/>
                      <a:tailEnd len="sm" w="sm" type="none"/>
                    </a:lnR>
                    <a:lnT cap="flat" cmpd="sng" w="30100">
                      <a:solidFill>
                        <a:srgbClr val="000000"/>
                      </a:solidFill>
                      <a:prstDash val="solid"/>
                      <a:round/>
                      <a:headEnd len="sm" w="sm" type="none"/>
                      <a:tailEnd len="sm" w="sm" type="none"/>
                    </a:lnT>
                    <a:lnB cap="flat" cmpd="sng" w="30100">
                      <a:solidFill>
                        <a:srgbClr val="000000"/>
                      </a:solidFill>
                      <a:prstDash val="solid"/>
                      <a:round/>
                      <a:headEnd len="sm" w="sm" type="none"/>
                      <a:tailEnd len="sm" w="sm" type="none"/>
                    </a:lnB>
                  </a:tcPr>
                </a:tc>
              </a:tr>
            </a:tbl>
          </a:graphicData>
        </a:graphic>
      </p:graphicFrame>
      <p:grpSp>
        <p:nvGrpSpPr>
          <p:cNvPr id="469" name="Google Shape;469;p25"/>
          <p:cNvGrpSpPr/>
          <p:nvPr/>
        </p:nvGrpSpPr>
        <p:grpSpPr>
          <a:xfrm>
            <a:off x="0" y="-72330"/>
            <a:ext cx="8829758" cy="1130158"/>
            <a:chOff x="0" y="-19050"/>
            <a:chExt cx="2325533" cy="297655"/>
          </a:xfrm>
        </p:grpSpPr>
        <p:sp>
          <p:nvSpPr>
            <p:cNvPr id="470" name="Google Shape;470;p25"/>
            <p:cNvSpPr/>
            <p:nvPr/>
          </p:nvSpPr>
          <p:spPr>
            <a:xfrm>
              <a:off x="0" y="0"/>
              <a:ext cx="2325533" cy="278605"/>
            </a:xfrm>
            <a:custGeom>
              <a:rect b="b" l="l" r="r" t="t"/>
              <a:pathLst>
                <a:path extrusionOk="0" h="278605" w="2325533">
                  <a:moveTo>
                    <a:pt x="0" y="0"/>
                  </a:moveTo>
                  <a:lnTo>
                    <a:pt x="2325533" y="0"/>
                  </a:lnTo>
                  <a:lnTo>
                    <a:pt x="2325533" y="278605"/>
                  </a:lnTo>
                  <a:lnTo>
                    <a:pt x="0" y="278605"/>
                  </a:lnTo>
                  <a:close/>
                </a:path>
              </a:pathLst>
            </a:custGeom>
            <a:solidFill>
              <a:srgbClr val="000000">
                <a:alpha val="67450"/>
              </a:srgbClr>
            </a:solidFill>
            <a:ln>
              <a:noFill/>
            </a:ln>
          </p:spPr>
        </p:sp>
        <p:sp>
          <p:nvSpPr>
            <p:cNvPr id="471" name="Google Shape;471;p25"/>
            <p:cNvSpPr txBox="1"/>
            <p:nvPr/>
          </p:nvSpPr>
          <p:spPr>
            <a:xfrm>
              <a:off x="0" y="-19050"/>
              <a:ext cx="2325533" cy="297655"/>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sp>
        <p:nvSpPr>
          <p:cNvPr id="472" name="Google Shape;472;p25"/>
          <p:cNvSpPr txBox="1"/>
          <p:nvPr/>
        </p:nvSpPr>
        <p:spPr>
          <a:xfrm>
            <a:off x="482985" y="75585"/>
            <a:ext cx="7863788" cy="830459"/>
          </a:xfrm>
          <a:prstGeom prst="rect">
            <a:avLst/>
          </a:prstGeom>
          <a:noFill/>
          <a:ln>
            <a:noFill/>
          </a:ln>
        </p:spPr>
        <p:txBody>
          <a:bodyPr anchorCtr="0" anchor="t" bIns="0" lIns="0" spcFirstLastPara="1" rIns="0" wrap="square" tIns="0">
            <a:spAutoFit/>
          </a:bodyPr>
          <a:lstStyle/>
          <a:p>
            <a:pPr indent="0" lvl="0" marL="0" marR="0" rtl="0" algn="just">
              <a:lnSpc>
                <a:spcPct val="119991"/>
              </a:lnSpc>
              <a:spcBef>
                <a:spcPts val="0"/>
              </a:spcBef>
              <a:spcAft>
                <a:spcPts val="0"/>
              </a:spcAft>
              <a:buNone/>
            </a:pPr>
            <a:r>
              <a:rPr b="1" i="0" lang="en-US" sz="4977" u="none" cap="none" strike="noStrike">
                <a:solidFill>
                  <a:srgbClr val="FFFFFF"/>
                </a:solidFill>
                <a:latin typeface="Arial"/>
                <a:ea typeface="Arial"/>
                <a:cs typeface="Arial"/>
                <a:sym typeface="Arial"/>
              </a:rPr>
              <a:t>Requisitos no funcionales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476" name="Shape 476"/>
        <p:cNvGrpSpPr/>
        <p:nvPr/>
      </p:nvGrpSpPr>
      <p:grpSpPr>
        <a:xfrm>
          <a:off x="0" y="0"/>
          <a:ext cx="0" cy="0"/>
          <a:chOff x="0" y="0"/>
          <a:chExt cx="0" cy="0"/>
        </a:xfrm>
      </p:grpSpPr>
      <p:sp>
        <p:nvSpPr>
          <p:cNvPr id="477" name="Google Shape;477;p26"/>
          <p:cNvSpPr/>
          <p:nvPr/>
        </p:nvSpPr>
        <p:spPr>
          <a:xfrm flipH="1" rot="-3104821">
            <a:off x="-939608" y="-3782080"/>
            <a:ext cx="9856051" cy="8730429"/>
          </a:xfrm>
          <a:custGeom>
            <a:rect b="b" l="l" r="r" t="t"/>
            <a:pathLst>
              <a:path extrusionOk="0" h="8730429" w="9856051">
                <a:moveTo>
                  <a:pt x="9856051" y="0"/>
                </a:moveTo>
                <a:lnTo>
                  <a:pt x="0" y="0"/>
                </a:lnTo>
                <a:lnTo>
                  <a:pt x="0" y="8730430"/>
                </a:lnTo>
                <a:lnTo>
                  <a:pt x="9856051" y="8730430"/>
                </a:lnTo>
                <a:lnTo>
                  <a:pt x="9856051" y="0"/>
                </a:lnTo>
                <a:close/>
              </a:path>
            </a:pathLst>
          </a:custGeom>
          <a:blipFill rotWithShape="1">
            <a:blip r:embed="rId3">
              <a:alphaModFix amt="52999"/>
            </a:blip>
            <a:stretch>
              <a:fillRect b="0" l="0" r="0" t="0"/>
            </a:stretch>
          </a:blipFill>
          <a:ln>
            <a:noFill/>
          </a:ln>
        </p:spPr>
      </p:sp>
      <p:sp>
        <p:nvSpPr>
          <p:cNvPr id="478" name="Google Shape;478;p26"/>
          <p:cNvSpPr/>
          <p:nvPr/>
        </p:nvSpPr>
        <p:spPr>
          <a:xfrm flipH="1" rot="-2700000">
            <a:off x="10182847" y="4208814"/>
            <a:ext cx="11239421" cy="9955810"/>
          </a:xfrm>
          <a:custGeom>
            <a:rect b="b" l="l" r="r" t="t"/>
            <a:pathLst>
              <a:path extrusionOk="0" h="9955810" w="11239421">
                <a:moveTo>
                  <a:pt x="11239421" y="0"/>
                </a:moveTo>
                <a:lnTo>
                  <a:pt x="0" y="0"/>
                </a:lnTo>
                <a:lnTo>
                  <a:pt x="0" y="9955810"/>
                </a:lnTo>
                <a:lnTo>
                  <a:pt x="11239421" y="9955810"/>
                </a:lnTo>
                <a:lnTo>
                  <a:pt x="11239421" y="0"/>
                </a:lnTo>
                <a:close/>
              </a:path>
            </a:pathLst>
          </a:custGeom>
          <a:blipFill rotWithShape="1">
            <a:blip r:embed="rId3">
              <a:alphaModFix amt="37000"/>
            </a:blip>
            <a:stretch>
              <a:fillRect b="0" l="0" r="0" t="0"/>
            </a:stretch>
          </a:blipFill>
          <a:ln>
            <a:noFill/>
          </a:ln>
        </p:spPr>
      </p:sp>
      <p:graphicFrame>
        <p:nvGraphicFramePr>
          <p:cNvPr id="479" name="Google Shape;479;p26"/>
          <p:cNvGraphicFramePr/>
          <p:nvPr/>
        </p:nvGraphicFramePr>
        <p:xfrm>
          <a:off x="8840146" y="583135"/>
          <a:ext cx="3000000" cy="3000000"/>
        </p:xfrm>
        <a:graphic>
          <a:graphicData uri="http://schemas.openxmlformats.org/drawingml/2006/table">
            <a:tbl>
              <a:tblPr>
                <a:noFill/>
                <a:tableStyleId>{B174AAA1-38CD-43F6-9538-754F7C2C457D}</a:tableStyleId>
              </a:tblPr>
              <a:tblGrid>
                <a:gridCol w="2981825"/>
                <a:gridCol w="4017225"/>
              </a:tblGrid>
              <a:tr h="526825">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C2C9C9"/>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RNF 04</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C2C9C9"/>
                    </a:solidFill>
                  </a:tcPr>
                </a:tc>
              </a:tr>
              <a:tr h="5303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Rendimiento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51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sistema debe responder rápidamente a las solicitudes de los usuarios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122725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sistema debe procesar y responder a las acciones del usuario en segundos, garantizando fluidez y eficiencia en las tareas.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5387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graphicFrame>
        <p:nvGraphicFramePr>
          <p:cNvPr id="480" name="Google Shape;480;p26"/>
          <p:cNvGraphicFramePr/>
          <p:nvPr/>
        </p:nvGraphicFramePr>
        <p:xfrm>
          <a:off x="303854" y="5331690"/>
          <a:ext cx="3000000" cy="3000000"/>
        </p:xfrm>
        <a:graphic>
          <a:graphicData uri="http://schemas.openxmlformats.org/drawingml/2006/table">
            <a:tbl>
              <a:tblPr>
                <a:noFill/>
                <a:tableStyleId>{B174AAA1-38CD-43F6-9538-754F7C2C457D}</a:tableStyleId>
              </a:tblPr>
              <a:tblGrid>
                <a:gridCol w="2975525"/>
                <a:gridCol w="4008725"/>
              </a:tblGrid>
              <a:tr h="527050">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C2C9C9"/>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RNF 03</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C2C9C9"/>
                    </a:solidFill>
                  </a:tcPr>
                </a:tc>
              </a:tr>
              <a:tr h="5305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Usabilidad</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547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La interfaz del sistema debe ser intuitiva, sencilla y amigable</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10004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diseño de la plataforma debe ser sencillo e intuitivo, facilitando que usuarios puedan navegar y usar la página sin dificultad.</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53877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484" name="Shape 484"/>
        <p:cNvGrpSpPr/>
        <p:nvPr/>
      </p:nvGrpSpPr>
      <p:grpSpPr>
        <a:xfrm>
          <a:off x="0" y="0"/>
          <a:ext cx="0" cy="0"/>
          <a:chOff x="0" y="0"/>
          <a:chExt cx="0" cy="0"/>
        </a:xfrm>
      </p:grpSpPr>
      <p:sp>
        <p:nvSpPr>
          <p:cNvPr id="485" name="Google Shape;485;p27"/>
          <p:cNvSpPr/>
          <p:nvPr/>
        </p:nvSpPr>
        <p:spPr>
          <a:xfrm flipH="1">
            <a:off x="-1139763" y="6006015"/>
            <a:ext cx="9856051" cy="8730429"/>
          </a:xfrm>
          <a:custGeom>
            <a:rect b="b" l="l" r="r" t="t"/>
            <a:pathLst>
              <a:path extrusionOk="0" h="8730429" w="9856051">
                <a:moveTo>
                  <a:pt x="9856051" y="0"/>
                </a:moveTo>
                <a:lnTo>
                  <a:pt x="0" y="0"/>
                </a:lnTo>
                <a:lnTo>
                  <a:pt x="0" y="8730430"/>
                </a:lnTo>
                <a:lnTo>
                  <a:pt x="9856051" y="8730430"/>
                </a:lnTo>
                <a:lnTo>
                  <a:pt x="9856051" y="0"/>
                </a:lnTo>
                <a:close/>
              </a:path>
            </a:pathLst>
          </a:custGeom>
          <a:blipFill rotWithShape="1">
            <a:blip r:embed="rId3">
              <a:alphaModFix amt="52999"/>
            </a:blip>
            <a:stretch>
              <a:fillRect b="0" l="0" r="0" t="0"/>
            </a:stretch>
          </a:blipFill>
          <a:ln>
            <a:noFill/>
          </a:ln>
        </p:spPr>
      </p:sp>
      <p:sp>
        <p:nvSpPr>
          <p:cNvPr id="486" name="Google Shape;486;p27"/>
          <p:cNvSpPr/>
          <p:nvPr/>
        </p:nvSpPr>
        <p:spPr>
          <a:xfrm flipH="1">
            <a:off x="10047441" y="-3602706"/>
            <a:ext cx="11239421" cy="9955810"/>
          </a:xfrm>
          <a:custGeom>
            <a:rect b="b" l="l" r="r" t="t"/>
            <a:pathLst>
              <a:path extrusionOk="0" h="9955810" w="11239421">
                <a:moveTo>
                  <a:pt x="11239421" y="0"/>
                </a:moveTo>
                <a:lnTo>
                  <a:pt x="0" y="0"/>
                </a:lnTo>
                <a:lnTo>
                  <a:pt x="0" y="9955811"/>
                </a:lnTo>
                <a:lnTo>
                  <a:pt x="11239421" y="9955811"/>
                </a:lnTo>
                <a:lnTo>
                  <a:pt x="11239421" y="0"/>
                </a:lnTo>
                <a:close/>
              </a:path>
            </a:pathLst>
          </a:custGeom>
          <a:blipFill rotWithShape="1">
            <a:blip r:embed="rId3">
              <a:alphaModFix amt="37000"/>
            </a:blip>
            <a:stretch>
              <a:fillRect b="0" l="0" r="0" t="0"/>
            </a:stretch>
          </a:blipFill>
          <a:ln>
            <a:noFill/>
          </a:ln>
        </p:spPr>
      </p:sp>
      <p:graphicFrame>
        <p:nvGraphicFramePr>
          <p:cNvPr id="487" name="Google Shape;487;p27"/>
          <p:cNvGraphicFramePr/>
          <p:nvPr/>
        </p:nvGraphicFramePr>
        <p:xfrm>
          <a:off x="285111" y="606341"/>
          <a:ext cx="3000000" cy="3000000"/>
        </p:xfrm>
        <a:graphic>
          <a:graphicData uri="http://schemas.openxmlformats.org/drawingml/2006/table">
            <a:tbl>
              <a:tblPr>
                <a:noFill/>
                <a:tableStyleId>{B174AAA1-38CD-43F6-9538-754F7C2C457D}</a:tableStyleId>
              </a:tblPr>
              <a:tblGrid>
                <a:gridCol w="2980900"/>
                <a:gridCol w="4731950"/>
              </a:tblGrid>
              <a:tr h="526825">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C2C9C9"/>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RNF 05</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C2C9C9"/>
                    </a:solidFill>
                  </a:tcPr>
                </a:tc>
              </a:tr>
              <a:tr h="5303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Seguridad</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51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sistema debe proteger la información de los usuarios y las acciones que realiza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12271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Se implementarán medidas de seguridad para proteger datos personales de los usuarios registrado y las acciones que realicen </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5353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Alta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graphicFrame>
        <p:nvGraphicFramePr>
          <p:cNvPr id="488" name="Google Shape;488;p27"/>
          <p:cNvGraphicFramePr/>
          <p:nvPr/>
        </p:nvGraphicFramePr>
        <p:xfrm>
          <a:off x="9144000" y="5389890"/>
          <a:ext cx="3000000" cy="3000000"/>
        </p:xfrm>
        <a:graphic>
          <a:graphicData uri="http://schemas.openxmlformats.org/drawingml/2006/table">
            <a:tbl>
              <a:tblPr>
                <a:noFill/>
                <a:tableStyleId>{B174AAA1-38CD-43F6-9538-754F7C2C457D}</a:tableStyleId>
              </a:tblPr>
              <a:tblGrid>
                <a:gridCol w="2975525"/>
                <a:gridCol w="4008725"/>
              </a:tblGrid>
              <a:tr h="527050">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C2C9C9"/>
                    </a:solidFill>
                  </a:tcPr>
                </a:tc>
                <a:tc>
                  <a:txBody>
                    <a:bodyPr/>
                    <a:lstStyle/>
                    <a:p>
                      <a:pPr indent="0" lvl="0" marL="0" marR="0" rtl="0" algn="ctr">
                        <a:lnSpc>
                          <a:spcPct val="139987"/>
                        </a:lnSpc>
                        <a:spcBef>
                          <a:spcPts val="0"/>
                        </a:spcBef>
                        <a:spcAft>
                          <a:spcPts val="0"/>
                        </a:spcAft>
                        <a:buNone/>
                      </a:pPr>
                      <a:r>
                        <a:rPr b="1" lang="en-US" sz="1583" u="none" cap="none" strike="noStrike">
                          <a:solidFill>
                            <a:srgbClr val="000000"/>
                          </a:solidFill>
                          <a:latin typeface="Montserrat"/>
                          <a:ea typeface="Montserrat"/>
                          <a:cs typeface="Montserrat"/>
                          <a:sym typeface="Montserrat"/>
                        </a:rPr>
                        <a:t>RNF 06</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solidFill>
                      <a:srgbClr val="C2C9C9"/>
                    </a:solidFill>
                  </a:tcPr>
                </a:tc>
              </a:tr>
              <a:tr h="53052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Nombre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Capacidad de usuarios.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76547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Características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sistema presenta la capacidad de adaptarse al incremento de usuarios.</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1000400">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Descripción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El sistema debe poder adaptarse para soportar un crecimiento de usuarios y contenidos sin afectar su rendimiento.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r h="545075">
                <a:tc>
                  <a:txBody>
                    <a:bodyPr/>
                    <a:lstStyle/>
                    <a:p>
                      <a:pPr indent="0" lvl="0" marL="0" marR="0" rtl="0" algn="just">
                        <a:lnSpc>
                          <a:spcPct val="140012"/>
                        </a:lnSpc>
                        <a:spcBef>
                          <a:spcPts val="0"/>
                        </a:spcBef>
                        <a:spcAft>
                          <a:spcPts val="0"/>
                        </a:spcAft>
                        <a:buNone/>
                      </a:pPr>
                      <a:r>
                        <a:rPr b="1" lang="en-US" sz="1662" u="none" cap="none" strike="noStrike">
                          <a:solidFill>
                            <a:srgbClr val="113437"/>
                          </a:solidFill>
                          <a:latin typeface="Montserrat"/>
                          <a:ea typeface="Montserrat"/>
                          <a:cs typeface="Montserrat"/>
                          <a:sym typeface="Montserrat"/>
                        </a:rPr>
                        <a:t>Prioridad del requerimiento</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c>
                  <a:txBody>
                    <a:bodyPr/>
                    <a:lstStyle/>
                    <a:p>
                      <a:pPr indent="0" lvl="0" marL="0" marR="0" rtl="0" algn="just">
                        <a:lnSpc>
                          <a:spcPct val="140012"/>
                        </a:lnSpc>
                        <a:spcBef>
                          <a:spcPts val="0"/>
                        </a:spcBef>
                        <a:spcAft>
                          <a:spcPts val="0"/>
                        </a:spcAft>
                        <a:buNone/>
                      </a:pPr>
                      <a:r>
                        <a:rPr lang="en-US" sz="1662" u="none" cap="none" strike="noStrike">
                          <a:solidFill>
                            <a:srgbClr val="000000"/>
                          </a:solidFill>
                          <a:latin typeface="Montserrat"/>
                          <a:ea typeface="Montserrat"/>
                          <a:cs typeface="Montserrat"/>
                          <a:sym typeface="Montserrat"/>
                        </a:rPr>
                        <a:t>Media</a:t>
                      </a:r>
                      <a:endParaRPr sz="1100" u="none" cap="none" strike="noStrike"/>
                    </a:p>
                  </a:txBody>
                  <a:tcPr marT="150500" marB="150500" marR="150500" marL="150500" anchor="ctr">
                    <a:lnL cap="flat" cmpd="sng" w="23775">
                      <a:solidFill>
                        <a:srgbClr val="000000"/>
                      </a:solidFill>
                      <a:prstDash val="solid"/>
                      <a:round/>
                      <a:headEnd len="sm" w="sm" type="none"/>
                      <a:tailEnd len="sm" w="sm" type="none"/>
                    </a:lnL>
                    <a:lnR cap="flat" cmpd="sng" w="23775">
                      <a:solidFill>
                        <a:srgbClr val="000000"/>
                      </a:solidFill>
                      <a:prstDash val="solid"/>
                      <a:round/>
                      <a:headEnd len="sm" w="sm" type="none"/>
                      <a:tailEnd len="sm" w="sm" type="none"/>
                    </a:lnR>
                    <a:lnT cap="flat" cmpd="sng" w="23775">
                      <a:solidFill>
                        <a:srgbClr val="000000"/>
                      </a:solidFill>
                      <a:prstDash val="solid"/>
                      <a:round/>
                      <a:headEnd len="sm" w="sm" type="none"/>
                      <a:tailEnd len="sm" w="sm" type="none"/>
                    </a:lnT>
                    <a:lnB cap="flat" cmpd="sng" w="23775">
                      <a:solidFill>
                        <a:srgbClr val="000000"/>
                      </a:solidFill>
                      <a:prstDash val="solid"/>
                      <a:round/>
                      <a:headEnd len="sm" w="sm" type="none"/>
                      <a:tailEnd len="sm" w="sm" type="none"/>
                    </a:lnB>
                  </a:tcPr>
                </a:tc>
              </a:tr>
            </a:tbl>
          </a:graphicData>
        </a:graphic>
      </p:graphicFrame>
      <p:sp>
        <p:nvSpPr>
          <p:cNvPr id="489" name="Google Shape;489;p27"/>
          <p:cNvSpPr txBox="1"/>
          <p:nvPr/>
        </p:nvSpPr>
        <p:spPr>
          <a:xfrm>
            <a:off x="3393862" y="6577848"/>
            <a:ext cx="4441031" cy="77406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400" u="sng" cap="none" strike="noStrike">
                <a:solidFill>
                  <a:srgbClr val="113437"/>
                </a:solidFill>
                <a:latin typeface="Arimo"/>
                <a:ea typeface="Arimo"/>
                <a:cs typeface="Arimo"/>
                <a:sym typeface="Arimo"/>
                <a:hlinkClick r:id="rId4">
                  <a:extLst>
                    <a:ext uri="{A12FA001-AC4F-418D-AE19-62706E023703}">
                      <ahyp:hlinkClr val="tx"/>
                    </a:ext>
                  </a:extLst>
                </a:hlinkClick>
              </a:rPr>
              <a:t>Formato IEEE830</a:t>
            </a:r>
            <a:endParaRPr/>
          </a:p>
        </p:txBody>
      </p:sp>
      <p:sp>
        <p:nvSpPr>
          <p:cNvPr id="490" name="Google Shape;490;p27"/>
          <p:cNvSpPr txBox="1"/>
          <p:nvPr/>
        </p:nvSpPr>
        <p:spPr>
          <a:xfrm>
            <a:off x="16444317" y="9796734"/>
            <a:ext cx="1629966" cy="353060"/>
          </a:xfrm>
          <a:prstGeom prst="rect">
            <a:avLst/>
          </a:prstGeom>
          <a:noFill/>
          <a:ln>
            <a:noFill/>
          </a:ln>
        </p:spPr>
        <p:txBody>
          <a:bodyPr anchorCtr="0" anchor="t" bIns="0" lIns="0" spcFirstLastPara="1" rIns="0" wrap="square" tIns="0">
            <a:sp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(Byspel. s.f.)</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494" name="Shape 494"/>
        <p:cNvGrpSpPr/>
        <p:nvPr/>
      </p:nvGrpSpPr>
      <p:grpSpPr>
        <a:xfrm>
          <a:off x="0" y="0"/>
          <a:ext cx="0" cy="0"/>
          <a:chOff x="0" y="0"/>
          <a:chExt cx="0" cy="0"/>
        </a:xfrm>
      </p:grpSpPr>
      <p:sp>
        <p:nvSpPr>
          <p:cNvPr id="495" name="Google Shape;495;p28"/>
          <p:cNvSpPr txBox="1"/>
          <p:nvPr/>
        </p:nvSpPr>
        <p:spPr>
          <a:xfrm>
            <a:off x="6844960" y="2583275"/>
            <a:ext cx="4598081" cy="139165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8075" u="none" cap="none" strike="noStrike">
                <a:solidFill>
                  <a:srgbClr val="000000"/>
                </a:solidFill>
                <a:latin typeface="Open Sans"/>
                <a:ea typeface="Open Sans"/>
                <a:cs typeface="Open Sans"/>
                <a:sym typeface="Open Sans"/>
              </a:rPr>
              <a:t>Mockups</a:t>
            </a:r>
            <a:endParaRPr/>
          </a:p>
        </p:txBody>
      </p:sp>
      <p:sp>
        <p:nvSpPr>
          <p:cNvPr id="496" name="Google Shape;496;p28"/>
          <p:cNvSpPr txBox="1"/>
          <p:nvPr/>
        </p:nvSpPr>
        <p:spPr>
          <a:xfrm>
            <a:off x="5343896" y="5019675"/>
            <a:ext cx="7600208" cy="2159011"/>
          </a:xfrm>
          <a:prstGeom prst="rect">
            <a:avLst/>
          </a:prstGeom>
          <a:noFill/>
          <a:ln>
            <a:noFill/>
          </a:ln>
        </p:spPr>
        <p:txBody>
          <a:bodyPr anchorCtr="0" anchor="t" bIns="0" lIns="0" spcFirstLastPara="1" rIns="0" wrap="square" tIns="0">
            <a:spAutoFit/>
          </a:bodyPr>
          <a:lstStyle/>
          <a:p>
            <a:pPr indent="0" lvl="0" marL="0" marR="0" rtl="0" algn="ctr">
              <a:lnSpc>
                <a:spcPct val="130015"/>
              </a:lnSpc>
              <a:spcBef>
                <a:spcPts val="0"/>
              </a:spcBef>
              <a:spcAft>
                <a:spcPts val="0"/>
              </a:spcAft>
              <a:buNone/>
            </a:pPr>
            <a:r>
              <a:rPr b="0" i="0" lang="en-US" sz="13403" u="sng" cap="none" strike="noStrike">
                <a:solidFill>
                  <a:srgbClr val="96287B"/>
                </a:solidFill>
                <a:latin typeface="Arial"/>
                <a:ea typeface="Arial"/>
                <a:cs typeface="Arial"/>
                <a:sym typeface="Arial"/>
                <a:hlinkClick r:id="rId3">
                  <a:extLst>
                    <a:ext uri="{A12FA001-AC4F-418D-AE19-62706E023703}">
                      <ahyp:hlinkClr val="tx"/>
                    </a:ext>
                  </a:extLst>
                </a:hlinkClick>
              </a:rPr>
              <a:t>GURAMA</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0F0D"/>
        </a:solidFill>
      </p:bgPr>
    </p:bg>
    <p:spTree>
      <p:nvGrpSpPr>
        <p:cNvPr id="500" name="Shape 500"/>
        <p:cNvGrpSpPr/>
        <p:nvPr/>
      </p:nvGrpSpPr>
      <p:grpSpPr>
        <a:xfrm>
          <a:off x="0" y="0"/>
          <a:ext cx="0" cy="0"/>
          <a:chOff x="0" y="0"/>
          <a:chExt cx="0" cy="0"/>
        </a:xfrm>
      </p:grpSpPr>
      <p:sp>
        <p:nvSpPr>
          <p:cNvPr id="501" name="Google Shape;501;p29"/>
          <p:cNvSpPr/>
          <p:nvPr/>
        </p:nvSpPr>
        <p:spPr>
          <a:xfrm rot="-10580377">
            <a:off x="9906792" y="-10946392"/>
            <a:ext cx="24036383" cy="24664199"/>
          </a:xfrm>
          <a:custGeom>
            <a:rect b="b" l="l" r="r" t="t"/>
            <a:pathLst>
              <a:path extrusionOk="0" h="24664199" w="24036383">
                <a:moveTo>
                  <a:pt x="0" y="0"/>
                </a:moveTo>
                <a:lnTo>
                  <a:pt x="24036383" y="0"/>
                </a:lnTo>
                <a:lnTo>
                  <a:pt x="24036383" y="24664199"/>
                </a:lnTo>
                <a:lnTo>
                  <a:pt x="0" y="24664199"/>
                </a:lnTo>
                <a:lnTo>
                  <a:pt x="0" y="0"/>
                </a:lnTo>
                <a:close/>
              </a:path>
            </a:pathLst>
          </a:custGeom>
          <a:blipFill rotWithShape="1">
            <a:blip r:embed="rId3">
              <a:alphaModFix/>
            </a:blip>
            <a:stretch>
              <a:fillRect b="0" l="0" r="0" t="0"/>
            </a:stretch>
          </a:blipFill>
          <a:ln>
            <a:noFill/>
          </a:ln>
        </p:spPr>
      </p:sp>
      <p:sp>
        <p:nvSpPr>
          <p:cNvPr id="502" name="Google Shape;502;p29"/>
          <p:cNvSpPr txBox="1"/>
          <p:nvPr/>
        </p:nvSpPr>
        <p:spPr>
          <a:xfrm>
            <a:off x="1975398" y="3529979"/>
            <a:ext cx="11981496" cy="3531842"/>
          </a:xfrm>
          <a:prstGeom prst="rect">
            <a:avLst/>
          </a:prstGeom>
          <a:noFill/>
          <a:ln>
            <a:noFill/>
          </a:ln>
        </p:spPr>
        <p:txBody>
          <a:bodyPr anchorCtr="0" anchor="t" bIns="0" lIns="0" spcFirstLastPara="1" rIns="0" wrap="square" tIns="0">
            <a:spAutoFit/>
          </a:bodyPr>
          <a:lstStyle/>
          <a:p>
            <a:pPr indent="0" lvl="0" marL="0" marR="0" rtl="0" algn="l">
              <a:lnSpc>
                <a:spcPct val="96997"/>
              </a:lnSpc>
              <a:spcBef>
                <a:spcPts val="0"/>
              </a:spcBef>
              <a:spcAft>
                <a:spcPts val="0"/>
              </a:spcAft>
              <a:buNone/>
            </a:pPr>
            <a:r>
              <a:rPr b="1" i="0" lang="en-US" sz="13955" u="none" cap="none" strike="noStrike">
                <a:solidFill>
                  <a:srgbClr val="F2F4F5"/>
                </a:solidFill>
                <a:latin typeface="Oswald"/>
                <a:ea typeface="Oswald"/>
                <a:cs typeface="Oswald"/>
                <a:sym typeface="Oswald"/>
              </a:rPr>
              <a:t>Muchas gracias</a:t>
            </a:r>
            <a:endParaRPr/>
          </a:p>
        </p:txBody>
      </p:sp>
      <p:sp>
        <p:nvSpPr>
          <p:cNvPr id="503" name="Google Shape;503;p29"/>
          <p:cNvSpPr/>
          <p:nvPr/>
        </p:nvSpPr>
        <p:spPr>
          <a:xfrm>
            <a:off x="15101033" y="2383107"/>
            <a:ext cx="1210042" cy="1526062"/>
          </a:xfrm>
          <a:custGeom>
            <a:rect b="b" l="l" r="r" t="t"/>
            <a:pathLst>
              <a:path extrusionOk="0" h="1526062" w="1210042">
                <a:moveTo>
                  <a:pt x="0" y="0"/>
                </a:moveTo>
                <a:lnTo>
                  <a:pt x="1210042" y="0"/>
                </a:lnTo>
                <a:lnTo>
                  <a:pt x="1210042" y="1526061"/>
                </a:lnTo>
                <a:lnTo>
                  <a:pt x="0" y="1526061"/>
                </a:lnTo>
                <a:lnTo>
                  <a:pt x="0" y="0"/>
                </a:lnTo>
                <a:close/>
              </a:path>
            </a:pathLst>
          </a:custGeom>
          <a:blipFill rotWithShape="1">
            <a:blip r:embed="rId4">
              <a:alphaModFix/>
            </a:blip>
            <a:stretch>
              <a:fillRect b="0" l="-18890" r="-71364" t="0"/>
            </a:stretch>
          </a:blipFill>
          <a:ln>
            <a:noFill/>
          </a:ln>
        </p:spPr>
      </p:sp>
      <p:sp>
        <p:nvSpPr>
          <p:cNvPr id="504" name="Google Shape;504;p29"/>
          <p:cNvSpPr txBox="1"/>
          <p:nvPr/>
        </p:nvSpPr>
        <p:spPr>
          <a:xfrm>
            <a:off x="14557960" y="3871068"/>
            <a:ext cx="2296190" cy="352695"/>
          </a:xfrm>
          <a:prstGeom prst="rect">
            <a:avLst/>
          </a:prstGeom>
          <a:noFill/>
          <a:ln>
            <a:noFill/>
          </a:ln>
        </p:spPr>
        <p:txBody>
          <a:bodyPr anchorCtr="0" anchor="t" bIns="0" lIns="0" spcFirstLastPara="1" rIns="0" wrap="square" tIns="0">
            <a:spAutoFit/>
          </a:bodyPr>
          <a:lstStyle/>
          <a:p>
            <a:pPr indent="0" lvl="0" marL="0" marR="0" rtl="0" algn="ctr">
              <a:lnSpc>
                <a:spcPct val="138032"/>
              </a:lnSpc>
              <a:spcBef>
                <a:spcPts val="0"/>
              </a:spcBef>
              <a:spcAft>
                <a:spcPts val="0"/>
              </a:spcAft>
              <a:buNone/>
            </a:pPr>
            <a:r>
              <a:rPr b="1" i="0" lang="en-US" sz="2135" u="none" cap="none" strike="noStrike">
                <a:solidFill>
                  <a:srgbClr val="F2F4F5"/>
                </a:solidFill>
                <a:latin typeface="Montserrat"/>
                <a:ea typeface="Montserrat"/>
                <a:cs typeface="Montserrat"/>
                <a:sym typeface="Montserrat"/>
              </a:rPr>
              <a:t>RACE</a:t>
            </a:r>
            <a:endParaRPr/>
          </a:p>
        </p:txBody>
      </p:sp>
      <p:sp>
        <p:nvSpPr>
          <p:cNvPr id="505" name="Google Shape;505;p29"/>
          <p:cNvSpPr txBox="1"/>
          <p:nvPr/>
        </p:nvSpPr>
        <p:spPr>
          <a:xfrm>
            <a:off x="14557960" y="2005591"/>
            <a:ext cx="2296190" cy="377515"/>
          </a:xfrm>
          <a:prstGeom prst="rect">
            <a:avLst/>
          </a:prstGeom>
          <a:noFill/>
          <a:ln>
            <a:noFill/>
          </a:ln>
        </p:spPr>
        <p:txBody>
          <a:bodyPr anchorCtr="0" anchor="t" bIns="0" lIns="0" spcFirstLastPara="1" rIns="0" wrap="square" tIns="0">
            <a:spAutoFit/>
          </a:bodyPr>
          <a:lstStyle/>
          <a:p>
            <a:pPr indent="0" lvl="0" marL="0" marR="0" rtl="0" algn="ctr">
              <a:lnSpc>
                <a:spcPct val="138031"/>
              </a:lnSpc>
              <a:spcBef>
                <a:spcPts val="0"/>
              </a:spcBef>
              <a:spcAft>
                <a:spcPts val="0"/>
              </a:spcAft>
              <a:buNone/>
            </a:pPr>
            <a:r>
              <a:rPr b="1" i="0" lang="en-US" sz="2235" u="none" cap="none" strike="noStrike">
                <a:solidFill>
                  <a:srgbClr val="F2F4F5"/>
                </a:solidFill>
                <a:latin typeface="Montserrat"/>
                <a:ea typeface="Montserrat"/>
                <a:cs typeface="Montserrat"/>
                <a:sym typeface="Montserrat"/>
              </a:rPr>
              <a:t>BY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129" name="Shape 129"/>
        <p:cNvGrpSpPr/>
        <p:nvPr/>
      </p:nvGrpSpPr>
      <p:grpSpPr>
        <a:xfrm>
          <a:off x="0" y="0"/>
          <a:ext cx="0" cy="0"/>
          <a:chOff x="0" y="0"/>
          <a:chExt cx="0" cy="0"/>
        </a:xfrm>
      </p:grpSpPr>
      <p:grpSp>
        <p:nvGrpSpPr>
          <p:cNvPr id="130" name="Google Shape;130;p3"/>
          <p:cNvGrpSpPr/>
          <p:nvPr/>
        </p:nvGrpSpPr>
        <p:grpSpPr>
          <a:xfrm>
            <a:off x="6944137" y="-144661"/>
            <a:ext cx="11343863" cy="6398028"/>
            <a:chOff x="0" y="-38100"/>
            <a:chExt cx="2987684" cy="1685077"/>
          </a:xfrm>
        </p:grpSpPr>
        <p:sp>
          <p:nvSpPr>
            <p:cNvPr id="131" name="Google Shape;131;p3"/>
            <p:cNvSpPr/>
            <p:nvPr/>
          </p:nvSpPr>
          <p:spPr>
            <a:xfrm>
              <a:off x="0" y="0"/>
              <a:ext cx="2987684" cy="1646977"/>
            </a:xfrm>
            <a:custGeom>
              <a:rect b="b" l="l" r="r" t="t"/>
              <a:pathLst>
                <a:path extrusionOk="0" h="1646977" w="2987684">
                  <a:moveTo>
                    <a:pt x="0" y="0"/>
                  </a:moveTo>
                  <a:lnTo>
                    <a:pt x="2987684" y="0"/>
                  </a:lnTo>
                  <a:lnTo>
                    <a:pt x="2987684" y="1646977"/>
                  </a:lnTo>
                  <a:lnTo>
                    <a:pt x="0" y="1646977"/>
                  </a:lnTo>
                  <a:close/>
                </a:path>
              </a:pathLst>
            </a:custGeom>
            <a:solidFill>
              <a:srgbClr val="1A1A1A"/>
            </a:solidFill>
            <a:ln>
              <a:noFill/>
            </a:ln>
          </p:spPr>
        </p:sp>
        <p:sp>
          <p:nvSpPr>
            <p:cNvPr id="132" name="Google Shape;132;p3"/>
            <p:cNvSpPr txBox="1"/>
            <p:nvPr/>
          </p:nvSpPr>
          <p:spPr>
            <a:xfrm>
              <a:off x="0" y="-38100"/>
              <a:ext cx="2987684" cy="1685077"/>
            </a:xfrm>
            <a:prstGeom prst="rect">
              <a:avLst/>
            </a:prstGeom>
            <a:noFill/>
            <a:ln>
              <a:noFill/>
            </a:ln>
          </p:spPr>
          <p:txBody>
            <a:bodyPr anchorCtr="0" anchor="ctr" bIns="50800" lIns="50800" spcFirstLastPara="1" rIns="50800" wrap="square" tIns="50800">
              <a:noAutofit/>
            </a:bodyPr>
            <a:lstStyle/>
            <a:p>
              <a:pPr indent="0" lvl="0" marL="0" marR="0" rtl="0" algn="ctr">
                <a:lnSpc>
                  <a:spcPct val="1612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33" name="Google Shape;133;p3"/>
          <p:cNvSpPr/>
          <p:nvPr/>
        </p:nvSpPr>
        <p:spPr>
          <a:xfrm>
            <a:off x="792152" y="3303590"/>
            <a:ext cx="5479737" cy="5899555"/>
          </a:xfrm>
          <a:custGeom>
            <a:rect b="b" l="l" r="r" t="t"/>
            <a:pathLst>
              <a:path extrusionOk="0" h="5899555" w="5479737">
                <a:moveTo>
                  <a:pt x="0" y="0"/>
                </a:moveTo>
                <a:lnTo>
                  <a:pt x="5479737" y="0"/>
                </a:lnTo>
                <a:lnTo>
                  <a:pt x="5479737" y="5899555"/>
                </a:lnTo>
                <a:lnTo>
                  <a:pt x="0" y="5899555"/>
                </a:lnTo>
                <a:lnTo>
                  <a:pt x="0" y="0"/>
                </a:lnTo>
                <a:close/>
              </a:path>
            </a:pathLst>
          </a:custGeom>
          <a:blipFill rotWithShape="1">
            <a:blip r:embed="rId3">
              <a:alphaModFix/>
            </a:blip>
            <a:stretch>
              <a:fillRect b="-6741" l="-9410" r="-11877" t="-7503"/>
            </a:stretch>
          </a:blipFill>
          <a:ln>
            <a:noFill/>
          </a:ln>
        </p:spPr>
      </p:sp>
      <p:grpSp>
        <p:nvGrpSpPr>
          <p:cNvPr id="134" name="Google Shape;134;p3"/>
          <p:cNvGrpSpPr/>
          <p:nvPr/>
        </p:nvGrpSpPr>
        <p:grpSpPr>
          <a:xfrm>
            <a:off x="991820" y="2350181"/>
            <a:ext cx="5080402" cy="127440"/>
            <a:chOff x="0" y="-19050"/>
            <a:chExt cx="1212621" cy="30417"/>
          </a:xfrm>
        </p:grpSpPr>
        <p:sp>
          <p:nvSpPr>
            <p:cNvPr id="135" name="Google Shape;135;p3"/>
            <p:cNvSpPr/>
            <p:nvPr/>
          </p:nvSpPr>
          <p:spPr>
            <a:xfrm>
              <a:off x="0" y="0"/>
              <a:ext cx="1212621" cy="11367"/>
            </a:xfrm>
            <a:custGeom>
              <a:rect b="b" l="l" r="r" t="t"/>
              <a:pathLst>
                <a:path extrusionOk="0" h="11367" w="1212621">
                  <a:moveTo>
                    <a:pt x="0" y="0"/>
                  </a:moveTo>
                  <a:lnTo>
                    <a:pt x="1212621" y="0"/>
                  </a:lnTo>
                  <a:lnTo>
                    <a:pt x="1212621" y="11367"/>
                  </a:lnTo>
                  <a:lnTo>
                    <a:pt x="0" y="11367"/>
                  </a:lnTo>
                  <a:close/>
                </a:path>
              </a:pathLst>
            </a:custGeom>
            <a:solidFill>
              <a:srgbClr val="969696">
                <a:alpha val="71764"/>
              </a:srgbClr>
            </a:solidFill>
            <a:ln>
              <a:noFill/>
            </a:ln>
          </p:spPr>
        </p:sp>
        <p:sp>
          <p:nvSpPr>
            <p:cNvPr id="136" name="Google Shape;136;p3"/>
            <p:cNvSpPr txBox="1"/>
            <p:nvPr/>
          </p:nvSpPr>
          <p:spPr>
            <a:xfrm>
              <a:off x="0" y="-19050"/>
              <a:ext cx="1212621" cy="30417"/>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37" name="Google Shape;137;p3"/>
          <p:cNvSpPr/>
          <p:nvPr/>
        </p:nvSpPr>
        <p:spPr>
          <a:xfrm>
            <a:off x="15084456" y="6253367"/>
            <a:ext cx="3203544" cy="4566299"/>
          </a:xfrm>
          <a:custGeom>
            <a:rect b="b" l="l" r="r" t="t"/>
            <a:pathLst>
              <a:path extrusionOk="0" h="4566299" w="3203544">
                <a:moveTo>
                  <a:pt x="0" y="0"/>
                </a:moveTo>
                <a:lnTo>
                  <a:pt x="3203544" y="0"/>
                </a:lnTo>
                <a:lnTo>
                  <a:pt x="3203544" y="4566300"/>
                </a:lnTo>
                <a:lnTo>
                  <a:pt x="0" y="4566300"/>
                </a:lnTo>
                <a:lnTo>
                  <a:pt x="0" y="0"/>
                </a:lnTo>
                <a:close/>
              </a:path>
            </a:pathLst>
          </a:custGeom>
          <a:blipFill rotWithShape="1">
            <a:blip r:embed="rId4">
              <a:alphaModFix/>
            </a:blip>
            <a:stretch>
              <a:fillRect b="0" l="0" r="0" t="0"/>
            </a:stretch>
          </a:blipFill>
          <a:ln>
            <a:noFill/>
          </a:ln>
        </p:spPr>
      </p:sp>
      <p:sp>
        <p:nvSpPr>
          <p:cNvPr id="138" name="Google Shape;138;p3"/>
          <p:cNvSpPr/>
          <p:nvPr/>
        </p:nvSpPr>
        <p:spPr>
          <a:xfrm>
            <a:off x="10717329" y="6253367"/>
            <a:ext cx="4367126" cy="4073710"/>
          </a:xfrm>
          <a:custGeom>
            <a:rect b="b" l="l" r="r" t="t"/>
            <a:pathLst>
              <a:path extrusionOk="0" h="4073710" w="4367126">
                <a:moveTo>
                  <a:pt x="0" y="0"/>
                </a:moveTo>
                <a:lnTo>
                  <a:pt x="4367127" y="0"/>
                </a:lnTo>
                <a:lnTo>
                  <a:pt x="4367127" y="4073711"/>
                </a:lnTo>
                <a:lnTo>
                  <a:pt x="0" y="4073711"/>
                </a:lnTo>
                <a:lnTo>
                  <a:pt x="0" y="0"/>
                </a:lnTo>
                <a:close/>
              </a:path>
            </a:pathLst>
          </a:custGeom>
          <a:blipFill rotWithShape="1">
            <a:blip r:embed="rId5">
              <a:alphaModFix/>
            </a:blip>
            <a:stretch>
              <a:fillRect b="0" l="0" r="0" t="0"/>
            </a:stretch>
          </a:blipFill>
          <a:ln>
            <a:noFill/>
          </a:ln>
        </p:spPr>
      </p:sp>
      <p:sp>
        <p:nvSpPr>
          <p:cNvPr id="139" name="Google Shape;139;p3"/>
          <p:cNvSpPr/>
          <p:nvPr/>
        </p:nvSpPr>
        <p:spPr>
          <a:xfrm>
            <a:off x="6944137" y="6253367"/>
            <a:ext cx="3773193" cy="4566299"/>
          </a:xfrm>
          <a:custGeom>
            <a:rect b="b" l="l" r="r" t="t"/>
            <a:pathLst>
              <a:path extrusionOk="0" h="4566299" w="3773193">
                <a:moveTo>
                  <a:pt x="0" y="0"/>
                </a:moveTo>
                <a:lnTo>
                  <a:pt x="3773192" y="0"/>
                </a:lnTo>
                <a:lnTo>
                  <a:pt x="3773192" y="4566300"/>
                </a:lnTo>
                <a:lnTo>
                  <a:pt x="0" y="4566300"/>
                </a:lnTo>
                <a:lnTo>
                  <a:pt x="0" y="0"/>
                </a:lnTo>
                <a:close/>
              </a:path>
            </a:pathLst>
          </a:custGeom>
          <a:blipFill rotWithShape="1">
            <a:blip r:embed="rId6">
              <a:alphaModFix/>
            </a:blip>
            <a:stretch>
              <a:fillRect b="-1643" l="0" r="0" t="-1642"/>
            </a:stretch>
          </a:blipFill>
          <a:ln>
            <a:noFill/>
          </a:ln>
        </p:spPr>
      </p:sp>
      <p:sp>
        <p:nvSpPr>
          <p:cNvPr id="140" name="Google Shape;140;p3"/>
          <p:cNvSpPr txBox="1"/>
          <p:nvPr/>
        </p:nvSpPr>
        <p:spPr>
          <a:xfrm>
            <a:off x="8830733" y="734546"/>
            <a:ext cx="7567647" cy="1743075"/>
          </a:xfrm>
          <a:prstGeom prst="rect">
            <a:avLst/>
          </a:prstGeom>
          <a:noFill/>
          <a:ln>
            <a:noFill/>
          </a:ln>
        </p:spPr>
        <p:txBody>
          <a:bodyPr anchorCtr="0" anchor="t" bIns="0" lIns="0" spcFirstLastPara="1" rIns="0" wrap="square" tIns="0">
            <a:spAutoFit/>
          </a:bodyPr>
          <a:lstStyle/>
          <a:p>
            <a:pPr indent="0" lvl="0" marL="0" marR="0" rtl="0" algn="ctr">
              <a:lnSpc>
                <a:spcPct val="120003"/>
              </a:lnSpc>
              <a:spcBef>
                <a:spcPts val="0"/>
              </a:spcBef>
              <a:spcAft>
                <a:spcPts val="0"/>
              </a:spcAft>
              <a:buNone/>
            </a:pPr>
            <a:r>
              <a:rPr b="1" i="0" lang="en-US" sz="5499" u="none" cap="none" strike="noStrike">
                <a:solidFill>
                  <a:srgbClr val="FFFFFF"/>
                </a:solidFill>
                <a:latin typeface="Arial"/>
                <a:ea typeface="Arial"/>
                <a:cs typeface="Arial"/>
                <a:sym typeface="Arial"/>
              </a:rPr>
              <a:t>Planteamiento del problema</a:t>
            </a:r>
            <a:endParaRPr/>
          </a:p>
        </p:txBody>
      </p:sp>
      <p:sp>
        <p:nvSpPr>
          <p:cNvPr id="141" name="Google Shape;141;p3"/>
          <p:cNvSpPr txBox="1"/>
          <p:nvPr/>
        </p:nvSpPr>
        <p:spPr>
          <a:xfrm>
            <a:off x="1026688" y="1761250"/>
            <a:ext cx="5010666" cy="605512"/>
          </a:xfrm>
          <a:prstGeom prst="rect">
            <a:avLst/>
          </a:prstGeom>
          <a:noFill/>
          <a:ln>
            <a:noFill/>
          </a:ln>
        </p:spPr>
        <p:txBody>
          <a:bodyPr anchorCtr="0" anchor="t" bIns="0" lIns="0" spcFirstLastPara="1" rIns="0" wrap="square" tIns="0">
            <a:spAutoFit/>
          </a:bodyPr>
          <a:lstStyle/>
          <a:p>
            <a:pPr indent="0" lvl="0" marL="0" marR="0" rtl="0" algn="l">
              <a:lnSpc>
                <a:spcPct val="140067"/>
              </a:lnSpc>
              <a:spcBef>
                <a:spcPts val="0"/>
              </a:spcBef>
              <a:spcAft>
                <a:spcPts val="0"/>
              </a:spcAft>
              <a:buNone/>
            </a:pPr>
            <a:r>
              <a:rPr b="1" i="0" lang="en-US" sz="3534" u="none" cap="none" strike="noStrike">
                <a:solidFill>
                  <a:srgbClr val="100F0D"/>
                </a:solidFill>
                <a:latin typeface="Montserrat"/>
                <a:ea typeface="Montserrat"/>
                <a:cs typeface="Montserrat"/>
                <a:sym typeface="Montserrat"/>
              </a:rPr>
              <a:t>Logotipo de Gurama</a:t>
            </a:r>
            <a:endParaRPr/>
          </a:p>
        </p:txBody>
      </p:sp>
      <p:sp>
        <p:nvSpPr>
          <p:cNvPr id="142" name="Google Shape;142;p3"/>
          <p:cNvSpPr txBox="1"/>
          <p:nvPr/>
        </p:nvSpPr>
        <p:spPr>
          <a:xfrm>
            <a:off x="7517650" y="2682173"/>
            <a:ext cx="10196837" cy="2520951"/>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None/>
            </a:pPr>
            <a:r>
              <a:rPr b="0" i="0" lang="en-US" sz="3499" u="none" cap="none" strike="noStrike">
                <a:solidFill>
                  <a:srgbClr val="FFFFFF"/>
                </a:solidFill>
                <a:latin typeface="Arial"/>
                <a:ea typeface="Arial"/>
                <a:cs typeface="Arial"/>
                <a:sym typeface="Arial"/>
              </a:rPr>
              <a:t>Gurama es una tienda ubicada en la localidad de Kennedy, Bogotá. Se especializa en la creación y venta de amigurumis (tejidos) y sábanas personalizadas desde 2022.</a:t>
            </a:r>
            <a:endParaRPr/>
          </a:p>
        </p:txBody>
      </p:sp>
      <p:grpSp>
        <p:nvGrpSpPr>
          <p:cNvPr id="143" name="Google Shape;143;p3"/>
          <p:cNvGrpSpPr/>
          <p:nvPr/>
        </p:nvGrpSpPr>
        <p:grpSpPr>
          <a:xfrm>
            <a:off x="1466074" y="2464481"/>
            <a:ext cx="4131893" cy="127440"/>
            <a:chOff x="0" y="-19050"/>
            <a:chExt cx="986225" cy="30417"/>
          </a:xfrm>
        </p:grpSpPr>
        <p:sp>
          <p:nvSpPr>
            <p:cNvPr id="144" name="Google Shape;144;p3"/>
            <p:cNvSpPr/>
            <p:nvPr/>
          </p:nvSpPr>
          <p:spPr>
            <a:xfrm>
              <a:off x="0" y="0"/>
              <a:ext cx="986225" cy="11367"/>
            </a:xfrm>
            <a:custGeom>
              <a:rect b="b" l="l" r="r" t="t"/>
              <a:pathLst>
                <a:path extrusionOk="0" h="11367" w="986225">
                  <a:moveTo>
                    <a:pt x="0" y="0"/>
                  </a:moveTo>
                  <a:lnTo>
                    <a:pt x="986225" y="0"/>
                  </a:lnTo>
                  <a:lnTo>
                    <a:pt x="986225" y="11367"/>
                  </a:lnTo>
                  <a:lnTo>
                    <a:pt x="0" y="11367"/>
                  </a:lnTo>
                  <a:close/>
                </a:path>
              </a:pathLst>
            </a:custGeom>
            <a:solidFill>
              <a:srgbClr val="A47878">
                <a:alpha val="71764"/>
              </a:srgbClr>
            </a:solidFill>
            <a:ln>
              <a:noFill/>
            </a:ln>
          </p:spPr>
        </p:sp>
        <p:sp>
          <p:nvSpPr>
            <p:cNvPr id="145" name="Google Shape;145;p3"/>
            <p:cNvSpPr txBox="1"/>
            <p:nvPr/>
          </p:nvSpPr>
          <p:spPr>
            <a:xfrm>
              <a:off x="0" y="-19050"/>
              <a:ext cx="986225" cy="30417"/>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509" name="Shape 509"/>
        <p:cNvGrpSpPr/>
        <p:nvPr/>
      </p:nvGrpSpPr>
      <p:grpSpPr>
        <a:xfrm>
          <a:off x="0" y="0"/>
          <a:ext cx="0" cy="0"/>
          <a:chOff x="0" y="0"/>
          <a:chExt cx="0" cy="0"/>
        </a:xfrm>
      </p:grpSpPr>
      <p:sp>
        <p:nvSpPr>
          <p:cNvPr id="510" name="Google Shape;510;p30"/>
          <p:cNvSpPr txBox="1"/>
          <p:nvPr/>
        </p:nvSpPr>
        <p:spPr>
          <a:xfrm>
            <a:off x="1028700" y="1432112"/>
            <a:ext cx="5943695" cy="1219200"/>
          </a:xfrm>
          <a:prstGeom prst="rect">
            <a:avLst/>
          </a:prstGeom>
          <a:noFill/>
          <a:ln>
            <a:noFill/>
          </a:ln>
        </p:spPr>
        <p:txBody>
          <a:bodyPr anchorCtr="0" anchor="t" bIns="0" lIns="0" spcFirstLastPara="1" rIns="0" wrap="square" tIns="0">
            <a:spAutoFit/>
          </a:bodyPr>
          <a:lstStyle/>
          <a:p>
            <a:pPr indent="0" lvl="1" marL="0" marR="0" rtl="0" algn="l">
              <a:lnSpc>
                <a:spcPct val="120000"/>
              </a:lnSpc>
              <a:spcBef>
                <a:spcPts val="0"/>
              </a:spcBef>
              <a:spcAft>
                <a:spcPts val="0"/>
              </a:spcAft>
              <a:buNone/>
            </a:pPr>
            <a:r>
              <a:rPr b="0" i="0" lang="en-US" sz="7250" u="none" cap="none" strike="noStrike">
                <a:solidFill>
                  <a:srgbClr val="1A1A1A"/>
                </a:solidFill>
                <a:latin typeface="Arial"/>
                <a:ea typeface="Arial"/>
                <a:cs typeface="Arial"/>
                <a:sym typeface="Arial"/>
              </a:rPr>
              <a:t>Referencias</a:t>
            </a:r>
            <a:endParaRPr/>
          </a:p>
        </p:txBody>
      </p:sp>
      <p:sp>
        <p:nvSpPr>
          <p:cNvPr id="511" name="Google Shape;511;p30"/>
          <p:cNvSpPr txBox="1"/>
          <p:nvPr/>
        </p:nvSpPr>
        <p:spPr>
          <a:xfrm>
            <a:off x="1028700" y="2904204"/>
            <a:ext cx="16454014" cy="116967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400" u="none" cap="none" strike="noStrike">
                <a:solidFill>
                  <a:srgbClr val="000000"/>
                </a:solidFill>
                <a:latin typeface="Arial"/>
                <a:ea typeface="Arial"/>
                <a:cs typeface="Arial"/>
                <a:sym typeface="Arial"/>
              </a:rPr>
              <a:t>Byspel. (s.f.). Requerimientos funcionales y no funcionales: La guía completa. </a:t>
            </a:r>
            <a:r>
              <a:rPr b="0" i="0" lang="en-US" sz="2400" u="sng" cap="none" strike="noStrike">
                <a:solidFill>
                  <a:srgbClr val="000000"/>
                </a:solidFill>
                <a:latin typeface="Arial"/>
                <a:ea typeface="Arial"/>
                <a:cs typeface="Arial"/>
                <a:sym typeface="Arial"/>
                <a:hlinkClick r:id="rId3">
                  <a:extLst>
                    <a:ext uri="{A12FA001-AC4F-418D-AE19-62706E023703}">
                      <ahyp:hlinkClr val="tx"/>
                    </a:ext>
                  </a:extLst>
                </a:hlinkClick>
              </a:rPr>
              <a:t>https://n9.cl/9o5xk </a:t>
            </a:r>
            <a:endParaRPr/>
          </a:p>
          <a:p>
            <a:pPr indent="0" lvl="0" marL="0" marR="0" rtl="0" algn="l">
              <a:lnSpc>
                <a:spcPct val="130000"/>
              </a:lnSpc>
              <a:spcBef>
                <a:spcPts val="0"/>
              </a:spcBef>
              <a:spcAft>
                <a:spcPts val="0"/>
              </a:spcAft>
              <a:buNone/>
            </a:pPr>
            <a:r>
              <a:t/>
            </a:r>
            <a:endParaRPr b="0" i="0" sz="2400" u="sng" cap="none" strike="noStrike">
              <a:solidFill>
                <a:srgbClr val="000000"/>
              </a:solidFill>
              <a:latin typeface="Arial"/>
              <a:ea typeface="Arial"/>
              <a:cs typeface="Arial"/>
              <a:sym typeface="Arial"/>
              <a:hlinkClick r:id="rId4">
                <a:extLst>
                  <a:ext uri="{A12FA001-AC4F-418D-AE19-62706E023703}">
                    <ahyp:hlinkClr val="tx"/>
                  </a:ext>
                </a:extLst>
              </a:hlinkClick>
            </a:endParaRPr>
          </a:p>
          <a:p>
            <a:pPr indent="0" lvl="0" marL="0" marR="0" rtl="0" algn="l">
              <a:lnSpc>
                <a:spcPct val="130000"/>
              </a:lnSpc>
              <a:spcBef>
                <a:spcPts val="0"/>
              </a:spcBef>
              <a:spcAft>
                <a:spcPts val="0"/>
              </a:spcAft>
              <a:buNone/>
            </a:pPr>
            <a:r>
              <a:rPr b="0" i="0" lang="en-US" sz="2400" u="none" cap="none" strike="noStrike">
                <a:solidFill>
                  <a:srgbClr val="000000"/>
                </a:solidFill>
                <a:latin typeface="Arial"/>
                <a:ea typeface="Arial"/>
                <a:cs typeface="Arial"/>
                <a:sym typeface="Arial"/>
              </a:rPr>
              <a:t>Carlos. (s.f). Presentación propuesta de negocio colorativo profesional negro [Plantilla de Canva]. </a:t>
            </a:r>
            <a:r>
              <a:rPr b="0" i="0" lang="en-US" sz="2400" u="sng" cap="none" strike="noStrike">
                <a:solidFill>
                  <a:srgbClr val="000000"/>
                </a:solidFill>
                <a:latin typeface="Arial"/>
                <a:ea typeface="Arial"/>
                <a:cs typeface="Arial"/>
                <a:sym typeface="Arial"/>
                <a:hlinkClick r:id="rId5">
                  <a:extLst>
                    <a:ext uri="{A12FA001-AC4F-418D-AE19-62706E023703}">
                      <ahyp:hlinkClr val="tx"/>
                    </a:ext>
                  </a:extLst>
                </a:hlinkClick>
              </a:rPr>
              <a:t>https://CaNv</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149" name="Shape 149"/>
        <p:cNvGrpSpPr/>
        <p:nvPr/>
      </p:nvGrpSpPr>
      <p:grpSpPr>
        <a:xfrm>
          <a:off x="0" y="0"/>
          <a:ext cx="0" cy="0"/>
          <a:chOff x="0" y="0"/>
          <a:chExt cx="0" cy="0"/>
        </a:xfrm>
      </p:grpSpPr>
      <p:grpSp>
        <p:nvGrpSpPr>
          <p:cNvPr id="150" name="Google Shape;150;p4"/>
          <p:cNvGrpSpPr/>
          <p:nvPr/>
        </p:nvGrpSpPr>
        <p:grpSpPr>
          <a:xfrm>
            <a:off x="661792" y="2664519"/>
            <a:ext cx="16964417" cy="5654484"/>
            <a:chOff x="0" y="-38100"/>
            <a:chExt cx="4467995" cy="1489247"/>
          </a:xfrm>
        </p:grpSpPr>
        <p:sp>
          <p:nvSpPr>
            <p:cNvPr id="151" name="Google Shape;151;p4"/>
            <p:cNvSpPr/>
            <p:nvPr/>
          </p:nvSpPr>
          <p:spPr>
            <a:xfrm>
              <a:off x="0" y="0"/>
              <a:ext cx="4467995" cy="1451147"/>
            </a:xfrm>
            <a:custGeom>
              <a:rect b="b" l="l" r="r" t="t"/>
              <a:pathLst>
                <a:path extrusionOk="0" h="1451147" w="4467995">
                  <a:moveTo>
                    <a:pt x="30576" y="0"/>
                  </a:moveTo>
                  <a:lnTo>
                    <a:pt x="4437418" y="0"/>
                  </a:lnTo>
                  <a:cubicBezTo>
                    <a:pt x="4445528" y="0"/>
                    <a:pt x="4453305" y="3221"/>
                    <a:pt x="4459039" y="8956"/>
                  </a:cubicBezTo>
                  <a:cubicBezTo>
                    <a:pt x="4464773" y="14690"/>
                    <a:pt x="4467995" y="22467"/>
                    <a:pt x="4467995" y="30576"/>
                  </a:cubicBezTo>
                  <a:lnTo>
                    <a:pt x="4467995" y="1420570"/>
                  </a:lnTo>
                  <a:cubicBezTo>
                    <a:pt x="4467995" y="1428680"/>
                    <a:pt x="4464773" y="1436457"/>
                    <a:pt x="4459039" y="1442191"/>
                  </a:cubicBezTo>
                  <a:cubicBezTo>
                    <a:pt x="4453305" y="1447925"/>
                    <a:pt x="4445528" y="1451147"/>
                    <a:pt x="4437418" y="1451147"/>
                  </a:cubicBezTo>
                  <a:lnTo>
                    <a:pt x="30576" y="1451147"/>
                  </a:lnTo>
                  <a:cubicBezTo>
                    <a:pt x="13689" y="1451147"/>
                    <a:pt x="0" y="1437457"/>
                    <a:pt x="0" y="1420570"/>
                  </a:cubicBezTo>
                  <a:lnTo>
                    <a:pt x="0" y="30576"/>
                  </a:lnTo>
                  <a:cubicBezTo>
                    <a:pt x="0" y="22467"/>
                    <a:pt x="3221" y="14690"/>
                    <a:pt x="8956" y="8956"/>
                  </a:cubicBezTo>
                  <a:cubicBezTo>
                    <a:pt x="14690" y="3221"/>
                    <a:pt x="22467" y="0"/>
                    <a:pt x="30576" y="0"/>
                  </a:cubicBezTo>
                  <a:close/>
                </a:path>
              </a:pathLst>
            </a:custGeom>
            <a:solidFill>
              <a:srgbClr val="C2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txBox="1"/>
            <p:nvPr/>
          </p:nvSpPr>
          <p:spPr>
            <a:xfrm>
              <a:off x="0" y="-38100"/>
              <a:ext cx="4467995" cy="1489247"/>
            </a:xfrm>
            <a:prstGeom prst="rect">
              <a:avLst/>
            </a:prstGeom>
            <a:noFill/>
            <a:ln>
              <a:noFill/>
            </a:ln>
          </p:spPr>
          <p:txBody>
            <a:bodyPr anchorCtr="0" anchor="ctr" bIns="50800" lIns="50800" spcFirstLastPara="1" rIns="50800" wrap="square" tIns="50800">
              <a:noAutofit/>
            </a:bodyPr>
            <a:lstStyle/>
            <a:p>
              <a:pPr indent="0" lvl="0" marL="0" marR="0" rtl="0" algn="ctr">
                <a:lnSpc>
                  <a:spcPct val="1612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3" name="Google Shape;153;p4"/>
          <p:cNvSpPr txBox="1"/>
          <p:nvPr/>
        </p:nvSpPr>
        <p:spPr>
          <a:xfrm>
            <a:off x="1815602" y="3298729"/>
            <a:ext cx="14656796" cy="438785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500" u="none" cap="none" strike="noStrike">
                <a:solidFill>
                  <a:srgbClr val="000000"/>
                </a:solidFill>
                <a:latin typeface="Arial"/>
                <a:ea typeface="Arial"/>
                <a:cs typeface="Arial"/>
                <a:sym typeface="Arial"/>
              </a:rPr>
              <a:t>Actualmente, el control de productos e inventario no es constante y los pedidos no se registran de forma adecuada; suelen hacerse por WhatsApp o de manera verbal, muchas veces sin dejar evidencia escrita. Esto genera confusiones sobre el stock de disponibilidad de productos, desorganización en las entregas, dificultades para llevar un control y los detalles de cada pedido. Además, al no manejarse facturación, se limita el seguimiento financiero y se afecta la atención al cliente.</a:t>
            </a:r>
            <a:endParaRPr/>
          </a:p>
        </p:txBody>
      </p:sp>
      <p:sp>
        <p:nvSpPr>
          <p:cNvPr id="154" name="Google Shape;154;p4"/>
          <p:cNvSpPr txBox="1"/>
          <p:nvPr/>
        </p:nvSpPr>
        <p:spPr>
          <a:xfrm>
            <a:off x="4265656" y="1485197"/>
            <a:ext cx="10012931" cy="914400"/>
          </a:xfrm>
          <a:prstGeom prst="rect">
            <a:avLst/>
          </a:prstGeom>
          <a:noFill/>
          <a:ln>
            <a:noFill/>
          </a:ln>
        </p:spPr>
        <p:txBody>
          <a:bodyPr anchorCtr="0" anchor="t" bIns="0" lIns="0" spcFirstLastPara="1" rIns="0" wrap="square" tIns="0">
            <a:spAutoFit/>
          </a:bodyPr>
          <a:lstStyle/>
          <a:p>
            <a:pPr indent="0" lvl="0" marL="0" marR="0" rtl="0" algn="ctr">
              <a:lnSpc>
                <a:spcPct val="120003"/>
              </a:lnSpc>
              <a:spcBef>
                <a:spcPts val="0"/>
              </a:spcBef>
              <a:spcAft>
                <a:spcPts val="0"/>
              </a:spcAft>
              <a:buNone/>
            </a:pPr>
            <a:r>
              <a:rPr b="1" i="0" lang="en-US" sz="5499" u="none" cap="none" strike="noStrike">
                <a:solidFill>
                  <a:srgbClr val="000000"/>
                </a:solidFill>
                <a:latin typeface="Arial"/>
                <a:ea typeface="Arial"/>
                <a:cs typeface="Arial"/>
                <a:sym typeface="Arial"/>
              </a:rPr>
              <a:t>Planteamiento del problema</a:t>
            </a:r>
            <a:endParaRPr/>
          </a:p>
        </p:txBody>
      </p:sp>
      <p:grpSp>
        <p:nvGrpSpPr>
          <p:cNvPr id="155" name="Google Shape;155;p4"/>
          <p:cNvGrpSpPr/>
          <p:nvPr/>
        </p:nvGrpSpPr>
        <p:grpSpPr>
          <a:xfrm>
            <a:off x="0" y="9685755"/>
            <a:ext cx="6105425" cy="601245"/>
            <a:chOff x="0" y="-19050"/>
            <a:chExt cx="1608013" cy="158352"/>
          </a:xfrm>
        </p:grpSpPr>
        <p:sp>
          <p:nvSpPr>
            <p:cNvPr id="156" name="Google Shape;156;p4"/>
            <p:cNvSpPr/>
            <p:nvPr/>
          </p:nvSpPr>
          <p:spPr>
            <a:xfrm>
              <a:off x="0" y="0"/>
              <a:ext cx="1608013" cy="139302"/>
            </a:xfrm>
            <a:custGeom>
              <a:rect b="b" l="l" r="r" t="t"/>
              <a:pathLst>
                <a:path extrusionOk="0" h="139302" w="1608013">
                  <a:moveTo>
                    <a:pt x="0" y="0"/>
                  </a:moveTo>
                  <a:lnTo>
                    <a:pt x="1608013" y="0"/>
                  </a:lnTo>
                  <a:lnTo>
                    <a:pt x="1608013" y="139302"/>
                  </a:lnTo>
                  <a:lnTo>
                    <a:pt x="0" y="139302"/>
                  </a:lnTo>
                  <a:close/>
                </a:path>
              </a:pathLst>
            </a:custGeom>
            <a:solidFill>
              <a:srgbClr val="000000"/>
            </a:solidFill>
            <a:ln>
              <a:noFill/>
            </a:ln>
          </p:spPr>
        </p:sp>
        <p:sp>
          <p:nvSpPr>
            <p:cNvPr id="157" name="Google Shape;157;p4"/>
            <p:cNvSpPr txBox="1"/>
            <p:nvPr/>
          </p:nvSpPr>
          <p:spPr>
            <a:xfrm>
              <a:off x="0" y="-19050"/>
              <a:ext cx="1608013"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58" name="Google Shape;158;p4"/>
          <p:cNvGrpSpPr/>
          <p:nvPr/>
        </p:nvGrpSpPr>
        <p:grpSpPr>
          <a:xfrm>
            <a:off x="6608393" y="9685755"/>
            <a:ext cx="1038286" cy="601245"/>
            <a:chOff x="0" y="-19050"/>
            <a:chExt cx="273458" cy="158352"/>
          </a:xfrm>
        </p:grpSpPr>
        <p:sp>
          <p:nvSpPr>
            <p:cNvPr id="159" name="Google Shape;159;p4"/>
            <p:cNvSpPr/>
            <p:nvPr/>
          </p:nvSpPr>
          <p:spPr>
            <a:xfrm>
              <a:off x="0" y="0"/>
              <a:ext cx="273458" cy="139302"/>
            </a:xfrm>
            <a:custGeom>
              <a:rect b="b" l="l" r="r" t="t"/>
              <a:pathLst>
                <a:path extrusionOk="0" h="139302" w="273458">
                  <a:moveTo>
                    <a:pt x="0" y="0"/>
                  </a:moveTo>
                  <a:lnTo>
                    <a:pt x="273458" y="0"/>
                  </a:lnTo>
                  <a:lnTo>
                    <a:pt x="273458" y="139302"/>
                  </a:lnTo>
                  <a:lnTo>
                    <a:pt x="0" y="139302"/>
                  </a:lnTo>
                  <a:close/>
                </a:path>
              </a:pathLst>
            </a:custGeom>
            <a:solidFill>
              <a:srgbClr val="000000"/>
            </a:solidFill>
            <a:ln>
              <a:noFill/>
            </a:ln>
          </p:spPr>
        </p:sp>
        <p:sp>
          <p:nvSpPr>
            <p:cNvPr id="160" name="Google Shape;160;p4"/>
            <p:cNvSpPr txBox="1"/>
            <p:nvPr/>
          </p:nvSpPr>
          <p:spPr>
            <a:xfrm>
              <a:off x="0" y="-19050"/>
              <a:ext cx="273458"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61" name="Google Shape;161;p4"/>
          <p:cNvGrpSpPr/>
          <p:nvPr/>
        </p:nvGrpSpPr>
        <p:grpSpPr>
          <a:xfrm>
            <a:off x="8151504" y="9685755"/>
            <a:ext cx="615792" cy="601245"/>
            <a:chOff x="0" y="-19050"/>
            <a:chExt cx="162184" cy="158352"/>
          </a:xfrm>
        </p:grpSpPr>
        <p:sp>
          <p:nvSpPr>
            <p:cNvPr id="162" name="Google Shape;162;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solidFill>
            <a:ln>
              <a:noFill/>
            </a:ln>
          </p:spPr>
        </p:sp>
        <p:sp>
          <p:nvSpPr>
            <p:cNvPr id="163" name="Google Shape;163;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64" name="Google Shape;164;p4"/>
          <p:cNvGrpSpPr/>
          <p:nvPr/>
        </p:nvGrpSpPr>
        <p:grpSpPr>
          <a:xfrm>
            <a:off x="9272122" y="9685755"/>
            <a:ext cx="615792" cy="601245"/>
            <a:chOff x="0" y="-19050"/>
            <a:chExt cx="162184" cy="158352"/>
          </a:xfrm>
        </p:grpSpPr>
        <p:sp>
          <p:nvSpPr>
            <p:cNvPr id="165" name="Google Shape;165;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90588"/>
              </a:srgbClr>
            </a:solidFill>
            <a:ln>
              <a:noFill/>
            </a:ln>
          </p:spPr>
        </p:sp>
        <p:sp>
          <p:nvSpPr>
            <p:cNvPr id="166" name="Google Shape;166;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67" name="Google Shape;167;p4"/>
          <p:cNvGrpSpPr/>
          <p:nvPr/>
        </p:nvGrpSpPr>
        <p:grpSpPr>
          <a:xfrm>
            <a:off x="10392739" y="9685755"/>
            <a:ext cx="615792" cy="601245"/>
            <a:chOff x="0" y="-19050"/>
            <a:chExt cx="162184" cy="158352"/>
          </a:xfrm>
        </p:grpSpPr>
        <p:sp>
          <p:nvSpPr>
            <p:cNvPr id="168" name="Google Shape;168;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87450"/>
              </a:srgbClr>
            </a:solidFill>
            <a:ln>
              <a:noFill/>
            </a:ln>
          </p:spPr>
        </p:sp>
        <p:sp>
          <p:nvSpPr>
            <p:cNvPr id="169" name="Google Shape;169;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70" name="Google Shape;170;p4"/>
          <p:cNvGrpSpPr/>
          <p:nvPr/>
        </p:nvGrpSpPr>
        <p:grpSpPr>
          <a:xfrm>
            <a:off x="11529869" y="9685755"/>
            <a:ext cx="615792" cy="601245"/>
            <a:chOff x="0" y="-19050"/>
            <a:chExt cx="162184" cy="158352"/>
          </a:xfrm>
        </p:grpSpPr>
        <p:sp>
          <p:nvSpPr>
            <p:cNvPr id="171" name="Google Shape;171;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65490"/>
              </a:srgbClr>
            </a:solidFill>
            <a:ln>
              <a:noFill/>
            </a:ln>
          </p:spPr>
        </p:sp>
        <p:sp>
          <p:nvSpPr>
            <p:cNvPr id="172" name="Google Shape;172;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73" name="Google Shape;173;p4"/>
          <p:cNvGrpSpPr/>
          <p:nvPr/>
        </p:nvGrpSpPr>
        <p:grpSpPr>
          <a:xfrm>
            <a:off x="12650487" y="9685755"/>
            <a:ext cx="615792" cy="601245"/>
            <a:chOff x="0" y="-19050"/>
            <a:chExt cx="162184" cy="158352"/>
          </a:xfrm>
        </p:grpSpPr>
        <p:sp>
          <p:nvSpPr>
            <p:cNvPr id="174" name="Google Shape;174;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55294"/>
              </a:srgbClr>
            </a:solidFill>
            <a:ln>
              <a:noFill/>
            </a:ln>
          </p:spPr>
        </p:sp>
        <p:sp>
          <p:nvSpPr>
            <p:cNvPr id="175" name="Google Shape;175;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76" name="Google Shape;176;p4"/>
          <p:cNvGrpSpPr/>
          <p:nvPr/>
        </p:nvGrpSpPr>
        <p:grpSpPr>
          <a:xfrm rot="10800000">
            <a:off x="12182575" y="0"/>
            <a:ext cx="6105425" cy="601245"/>
            <a:chOff x="0" y="-19050"/>
            <a:chExt cx="1608013" cy="158352"/>
          </a:xfrm>
        </p:grpSpPr>
        <p:sp>
          <p:nvSpPr>
            <p:cNvPr id="177" name="Google Shape;177;p4"/>
            <p:cNvSpPr/>
            <p:nvPr/>
          </p:nvSpPr>
          <p:spPr>
            <a:xfrm>
              <a:off x="0" y="0"/>
              <a:ext cx="1608013" cy="139302"/>
            </a:xfrm>
            <a:custGeom>
              <a:rect b="b" l="l" r="r" t="t"/>
              <a:pathLst>
                <a:path extrusionOk="0" h="139302" w="1608013">
                  <a:moveTo>
                    <a:pt x="0" y="0"/>
                  </a:moveTo>
                  <a:lnTo>
                    <a:pt x="1608013" y="0"/>
                  </a:lnTo>
                  <a:lnTo>
                    <a:pt x="1608013" y="139302"/>
                  </a:lnTo>
                  <a:lnTo>
                    <a:pt x="0" y="139302"/>
                  </a:lnTo>
                  <a:close/>
                </a:path>
              </a:pathLst>
            </a:custGeom>
            <a:solidFill>
              <a:srgbClr val="000000"/>
            </a:solidFill>
            <a:ln>
              <a:noFill/>
            </a:ln>
          </p:spPr>
        </p:sp>
        <p:sp>
          <p:nvSpPr>
            <p:cNvPr id="178" name="Google Shape;178;p4"/>
            <p:cNvSpPr txBox="1"/>
            <p:nvPr/>
          </p:nvSpPr>
          <p:spPr>
            <a:xfrm>
              <a:off x="0" y="-19050"/>
              <a:ext cx="1608013"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79" name="Google Shape;179;p4"/>
          <p:cNvGrpSpPr/>
          <p:nvPr/>
        </p:nvGrpSpPr>
        <p:grpSpPr>
          <a:xfrm rot="10800000">
            <a:off x="10641321" y="0"/>
            <a:ext cx="1038286" cy="601245"/>
            <a:chOff x="0" y="-19050"/>
            <a:chExt cx="273458" cy="158352"/>
          </a:xfrm>
        </p:grpSpPr>
        <p:sp>
          <p:nvSpPr>
            <p:cNvPr id="180" name="Google Shape;180;p4"/>
            <p:cNvSpPr/>
            <p:nvPr/>
          </p:nvSpPr>
          <p:spPr>
            <a:xfrm>
              <a:off x="0" y="0"/>
              <a:ext cx="273458" cy="139302"/>
            </a:xfrm>
            <a:custGeom>
              <a:rect b="b" l="l" r="r" t="t"/>
              <a:pathLst>
                <a:path extrusionOk="0" h="139302" w="273458">
                  <a:moveTo>
                    <a:pt x="0" y="0"/>
                  </a:moveTo>
                  <a:lnTo>
                    <a:pt x="273458" y="0"/>
                  </a:lnTo>
                  <a:lnTo>
                    <a:pt x="273458" y="139302"/>
                  </a:lnTo>
                  <a:lnTo>
                    <a:pt x="0" y="139302"/>
                  </a:lnTo>
                  <a:close/>
                </a:path>
              </a:pathLst>
            </a:custGeom>
            <a:solidFill>
              <a:srgbClr val="000000"/>
            </a:solidFill>
            <a:ln>
              <a:noFill/>
            </a:ln>
          </p:spPr>
        </p:sp>
        <p:sp>
          <p:nvSpPr>
            <p:cNvPr id="181" name="Google Shape;181;p4"/>
            <p:cNvSpPr txBox="1"/>
            <p:nvPr/>
          </p:nvSpPr>
          <p:spPr>
            <a:xfrm>
              <a:off x="0" y="-19050"/>
              <a:ext cx="273458"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82" name="Google Shape;182;p4"/>
          <p:cNvGrpSpPr/>
          <p:nvPr/>
        </p:nvGrpSpPr>
        <p:grpSpPr>
          <a:xfrm rot="10800000">
            <a:off x="9520703" y="0"/>
            <a:ext cx="615792" cy="601245"/>
            <a:chOff x="0" y="-19050"/>
            <a:chExt cx="162184" cy="158352"/>
          </a:xfrm>
        </p:grpSpPr>
        <p:sp>
          <p:nvSpPr>
            <p:cNvPr id="183" name="Google Shape;183;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solidFill>
            <a:ln>
              <a:noFill/>
            </a:ln>
          </p:spPr>
        </p:sp>
        <p:sp>
          <p:nvSpPr>
            <p:cNvPr id="184" name="Google Shape;184;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85" name="Google Shape;185;p4"/>
          <p:cNvGrpSpPr/>
          <p:nvPr/>
        </p:nvGrpSpPr>
        <p:grpSpPr>
          <a:xfrm rot="10800000">
            <a:off x="8400086" y="0"/>
            <a:ext cx="615792" cy="601245"/>
            <a:chOff x="0" y="-19050"/>
            <a:chExt cx="162184" cy="158352"/>
          </a:xfrm>
        </p:grpSpPr>
        <p:sp>
          <p:nvSpPr>
            <p:cNvPr id="186" name="Google Shape;186;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90588"/>
              </a:srgbClr>
            </a:solidFill>
            <a:ln>
              <a:noFill/>
            </a:ln>
          </p:spPr>
        </p:sp>
        <p:sp>
          <p:nvSpPr>
            <p:cNvPr id="187" name="Google Shape;187;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88" name="Google Shape;188;p4"/>
          <p:cNvGrpSpPr/>
          <p:nvPr/>
        </p:nvGrpSpPr>
        <p:grpSpPr>
          <a:xfrm rot="10800000">
            <a:off x="7279469" y="0"/>
            <a:ext cx="615792" cy="601245"/>
            <a:chOff x="0" y="-19050"/>
            <a:chExt cx="162184" cy="158352"/>
          </a:xfrm>
        </p:grpSpPr>
        <p:sp>
          <p:nvSpPr>
            <p:cNvPr id="189" name="Google Shape;189;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87450"/>
              </a:srgbClr>
            </a:solidFill>
            <a:ln>
              <a:noFill/>
            </a:ln>
          </p:spPr>
        </p:sp>
        <p:sp>
          <p:nvSpPr>
            <p:cNvPr id="190" name="Google Shape;190;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91" name="Google Shape;191;p4"/>
          <p:cNvGrpSpPr/>
          <p:nvPr/>
        </p:nvGrpSpPr>
        <p:grpSpPr>
          <a:xfrm rot="10800000">
            <a:off x="6142338" y="0"/>
            <a:ext cx="615792" cy="601245"/>
            <a:chOff x="0" y="-19050"/>
            <a:chExt cx="162184" cy="158352"/>
          </a:xfrm>
        </p:grpSpPr>
        <p:sp>
          <p:nvSpPr>
            <p:cNvPr id="192" name="Google Shape;192;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65490"/>
              </a:srgbClr>
            </a:solidFill>
            <a:ln>
              <a:noFill/>
            </a:ln>
          </p:spPr>
        </p:sp>
        <p:sp>
          <p:nvSpPr>
            <p:cNvPr id="193" name="Google Shape;193;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194" name="Google Shape;194;p4"/>
          <p:cNvGrpSpPr/>
          <p:nvPr/>
        </p:nvGrpSpPr>
        <p:grpSpPr>
          <a:xfrm rot="10800000">
            <a:off x="5021721" y="0"/>
            <a:ext cx="615792" cy="601245"/>
            <a:chOff x="0" y="-19050"/>
            <a:chExt cx="162184" cy="158352"/>
          </a:xfrm>
        </p:grpSpPr>
        <p:sp>
          <p:nvSpPr>
            <p:cNvPr id="195" name="Google Shape;195;p4"/>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55294"/>
              </a:srgbClr>
            </a:solidFill>
            <a:ln>
              <a:noFill/>
            </a:ln>
          </p:spPr>
        </p:sp>
        <p:sp>
          <p:nvSpPr>
            <p:cNvPr id="196" name="Google Shape;196;p4"/>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00" name="Shape 200"/>
        <p:cNvGrpSpPr/>
        <p:nvPr/>
      </p:nvGrpSpPr>
      <p:grpSpPr>
        <a:xfrm>
          <a:off x="0" y="0"/>
          <a:ext cx="0" cy="0"/>
          <a:chOff x="0" y="0"/>
          <a:chExt cx="0" cy="0"/>
        </a:xfrm>
      </p:grpSpPr>
      <p:sp>
        <p:nvSpPr>
          <p:cNvPr id="201" name="Google Shape;201;p5"/>
          <p:cNvSpPr/>
          <p:nvPr/>
        </p:nvSpPr>
        <p:spPr>
          <a:xfrm>
            <a:off x="751003" y="0"/>
            <a:ext cx="4513686" cy="11241465"/>
          </a:xfrm>
          <a:custGeom>
            <a:rect b="b" l="l" r="r" t="t"/>
            <a:pathLst>
              <a:path extrusionOk="0" h="11241465" w="4513686">
                <a:moveTo>
                  <a:pt x="0" y="0"/>
                </a:moveTo>
                <a:lnTo>
                  <a:pt x="4513686" y="0"/>
                </a:lnTo>
                <a:lnTo>
                  <a:pt x="4513686" y="11241465"/>
                </a:lnTo>
                <a:lnTo>
                  <a:pt x="0" y="11241465"/>
                </a:lnTo>
                <a:lnTo>
                  <a:pt x="0" y="0"/>
                </a:lnTo>
                <a:close/>
              </a:path>
            </a:pathLst>
          </a:custGeom>
          <a:blipFill rotWithShape="1">
            <a:blip r:embed="rId3">
              <a:alphaModFix/>
            </a:blip>
            <a:stretch>
              <a:fillRect b="0" l="-108488" r="-164618" t="0"/>
            </a:stretch>
          </a:blipFill>
          <a:ln>
            <a:noFill/>
          </a:ln>
        </p:spPr>
      </p:sp>
      <p:grpSp>
        <p:nvGrpSpPr>
          <p:cNvPr id="202" name="Google Shape;202;p5"/>
          <p:cNvGrpSpPr/>
          <p:nvPr/>
        </p:nvGrpSpPr>
        <p:grpSpPr>
          <a:xfrm>
            <a:off x="-2215881" y="9685756"/>
            <a:ext cx="8321306" cy="1130158"/>
            <a:chOff x="0" y="-19050"/>
            <a:chExt cx="2191620" cy="297655"/>
          </a:xfrm>
        </p:grpSpPr>
        <p:sp>
          <p:nvSpPr>
            <p:cNvPr id="203" name="Google Shape;203;p5"/>
            <p:cNvSpPr/>
            <p:nvPr/>
          </p:nvSpPr>
          <p:spPr>
            <a:xfrm>
              <a:off x="0" y="0"/>
              <a:ext cx="2191620" cy="278605"/>
            </a:xfrm>
            <a:custGeom>
              <a:rect b="b" l="l" r="r" t="t"/>
              <a:pathLst>
                <a:path extrusionOk="0" h="278605" w="2191620">
                  <a:moveTo>
                    <a:pt x="0" y="0"/>
                  </a:moveTo>
                  <a:lnTo>
                    <a:pt x="2191620" y="0"/>
                  </a:lnTo>
                  <a:lnTo>
                    <a:pt x="2191620" y="278605"/>
                  </a:lnTo>
                  <a:lnTo>
                    <a:pt x="0" y="278605"/>
                  </a:lnTo>
                  <a:close/>
                </a:path>
              </a:pathLst>
            </a:custGeom>
            <a:solidFill>
              <a:srgbClr val="000000"/>
            </a:solidFill>
            <a:ln>
              <a:noFill/>
            </a:ln>
          </p:spPr>
        </p:sp>
        <p:sp>
          <p:nvSpPr>
            <p:cNvPr id="204" name="Google Shape;204;p5"/>
            <p:cNvSpPr txBox="1"/>
            <p:nvPr/>
          </p:nvSpPr>
          <p:spPr>
            <a:xfrm>
              <a:off x="0" y="-19050"/>
              <a:ext cx="2191620" cy="297655"/>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05" name="Google Shape;205;p5"/>
          <p:cNvGrpSpPr/>
          <p:nvPr/>
        </p:nvGrpSpPr>
        <p:grpSpPr>
          <a:xfrm>
            <a:off x="11681132" y="-601244"/>
            <a:ext cx="8321306" cy="1130158"/>
            <a:chOff x="0" y="-19050"/>
            <a:chExt cx="2191620" cy="297655"/>
          </a:xfrm>
        </p:grpSpPr>
        <p:sp>
          <p:nvSpPr>
            <p:cNvPr id="206" name="Google Shape;206;p5"/>
            <p:cNvSpPr/>
            <p:nvPr/>
          </p:nvSpPr>
          <p:spPr>
            <a:xfrm>
              <a:off x="0" y="0"/>
              <a:ext cx="2191620" cy="278605"/>
            </a:xfrm>
            <a:custGeom>
              <a:rect b="b" l="l" r="r" t="t"/>
              <a:pathLst>
                <a:path extrusionOk="0" h="278605" w="2191620">
                  <a:moveTo>
                    <a:pt x="0" y="0"/>
                  </a:moveTo>
                  <a:lnTo>
                    <a:pt x="2191620" y="0"/>
                  </a:lnTo>
                  <a:lnTo>
                    <a:pt x="2191620" y="278605"/>
                  </a:lnTo>
                  <a:lnTo>
                    <a:pt x="0" y="278605"/>
                  </a:lnTo>
                  <a:close/>
                </a:path>
              </a:pathLst>
            </a:custGeom>
            <a:solidFill>
              <a:srgbClr val="000000"/>
            </a:solidFill>
            <a:ln>
              <a:noFill/>
            </a:ln>
          </p:spPr>
        </p:sp>
        <p:sp>
          <p:nvSpPr>
            <p:cNvPr id="207" name="Google Shape;207;p5"/>
            <p:cNvSpPr txBox="1"/>
            <p:nvPr/>
          </p:nvSpPr>
          <p:spPr>
            <a:xfrm>
              <a:off x="0" y="-19050"/>
              <a:ext cx="2191620" cy="297655"/>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sp>
        <p:nvSpPr>
          <p:cNvPr id="208" name="Google Shape;208;p5"/>
          <p:cNvSpPr txBox="1"/>
          <p:nvPr/>
        </p:nvSpPr>
        <p:spPr>
          <a:xfrm>
            <a:off x="6415721" y="1039820"/>
            <a:ext cx="7441994" cy="1009716"/>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6000" u="none" cap="none" strike="noStrike">
                <a:solidFill>
                  <a:srgbClr val="1A1A1A"/>
                </a:solidFill>
                <a:latin typeface="Arial"/>
                <a:ea typeface="Arial"/>
                <a:cs typeface="Arial"/>
                <a:sym typeface="Arial"/>
              </a:rPr>
              <a:t>Objetivo general </a:t>
            </a:r>
            <a:endParaRPr/>
          </a:p>
        </p:txBody>
      </p:sp>
      <p:sp>
        <p:nvSpPr>
          <p:cNvPr id="209" name="Google Shape;209;p5"/>
          <p:cNvSpPr txBox="1"/>
          <p:nvPr/>
        </p:nvSpPr>
        <p:spPr>
          <a:xfrm>
            <a:off x="6415721" y="2339405"/>
            <a:ext cx="10843579" cy="15811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000000"/>
                </a:solidFill>
                <a:latin typeface="Montserrat"/>
                <a:ea typeface="Montserrat"/>
                <a:cs typeface="Montserrat"/>
                <a:sym typeface="Montserrat"/>
              </a:rPr>
              <a:t>Desarrollar un sistema de información que permita optimizar la administración y gestión de Gurama en inventario.</a:t>
            </a:r>
            <a:endParaRPr/>
          </a:p>
        </p:txBody>
      </p:sp>
      <p:sp>
        <p:nvSpPr>
          <p:cNvPr id="210" name="Google Shape;210;p5"/>
          <p:cNvSpPr txBox="1"/>
          <p:nvPr/>
        </p:nvSpPr>
        <p:spPr>
          <a:xfrm>
            <a:off x="6415721" y="4714892"/>
            <a:ext cx="6579661" cy="771492"/>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4500" u="none" cap="none" strike="noStrike">
                <a:solidFill>
                  <a:srgbClr val="363636"/>
                </a:solidFill>
                <a:latin typeface="Arial"/>
                <a:ea typeface="Arial"/>
                <a:cs typeface="Arial"/>
                <a:sym typeface="Arial"/>
              </a:rPr>
              <a:t>Objetivos específicos  </a:t>
            </a:r>
            <a:endParaRPr/>
          </a:p>
        </p:txBody>
      </p:sp>
      <p:sp>
        <p:nvSpPr>
          <p:cNvPr id="211" name="Google Shape;211;p5"/>
          <p:cNvSpPr txBox="1"/>
          <p:nvPr/>
        </p:nvSpPr>
        <p:spPr>
          <a:xfrm>
            <a:off x="6325447" y="5731045"/>
            <a:ext cx="10711370" cy="4248150"/>
          </a:xfrm>
          <a:prstGeom prst="rect">
            <a:avLst/>
          </a:prstGeom>
          <a:noFill/>
          <a:ln>
            <a:noFill/>
          </a:ln>
        </p:spPr>
        <p:txBody>
          <a:bodyPr anchorCtr="0" anchor="t" bIns="0" lIns="0" spcFirstLastPara="1" rIns="0" wrap="square" tIns="0">
            <a:spAutoFit/>
          </a:bodyPr>
          <a:lstStyle/>
          <a:p>
            <a:pPr indent="-323850" lvl="1" marL="647700" marR="0" rtl="0" algn="l">
              <a:lnSpc>
                <a:spcPct val="140000"/>
              </a:lnSpc>
              <a:spcBef>
                <a:spcPts val="0"/>
              </a:spcBef>
              <a:spcAft>
                <a:spcPts val="0"/>
              </a:spcAft>
              <a:buClr>
                <a:srgbClr val="100F0D"/>
              </a:buClr>
              <a:buSzPts val="3000"/>
              <a:buFont typeface="Arial"/>
              <a:buChar char="•"/>
            </a:pPr>
            <a:r>
              <a:rPr b="0" i="0" lang="en-US" sz="3000" u="none" cap="none" strike="noStrike">
                <a:solidFill>
                  <a:srgbClr val="100F0D"/>
                </a:solidFill>
                <a:latin typeface="Montserrat"/>
                <a:ea typeface="Montserrat"/>
                <a:cs typeface="Montserrat"/>
                <a:sym typeface="Montserrat"/>
              </a:rPr>
              <a:t>Implementar un módulo de </a:t>
            </a:r>
            <a:r>
              <a:rPr b="1" i="0" lang="en-US" sz="3000" u="none" cap="none" strike="noStrike">
                <a:solidFill>
                  <a:srgbClr val="100F0D"/>
                </a:solidFill>
                <a:latin typeface="Montserrat"/>
                <a:ea typeface="Montserrat"/>
                <a:cs typeface="Montserrat"/>
                <a:sym typeface="Montserrat"/>
              </a:rPr>
              <a:t>administración de productos</a:t>
            </a:r>
            <a:r>
              <a:rPr b="0" i="0" lang="en-US" sz="3000" u="none" cap="none" strike="noStrike">
                <a:solidFill>
                  <a:srgbClr val="100F0D"/>
                </a:solidFill>
                <a:latin typeface="Montserrat"/>
                <a:ea typeface="Montserrat"/>
                <a:cs typeface="Montserrat"/>
                <a:sym typeface="Montserrat"/>
              </a:rPr>
              <a:t> para registrar, actualizar y buscar información detallada de cada artículo en la tienda.</a:t>
            </a:r>
            <a:endParaRPr/>
          </a:p>
          <a:p>
            <a:pPr indent="0" lvl="0" marL="0" marR="0" rtl="0" algn="l">
              <a:lnSpc>
                <a:spcPct val="140000"/>
              </a:lnSpc>
              <a:spcBef>
                <a:spcPts val="0"/>
              </a:spcBef>
              <a:spcAft>
                <a:spcPts val="0"/>
              </a:spcAft>
              <a:buNone/>
            </a:pPr>
            <a:r>
              <a:t/>
            </a:r>
            <a:endParaRPr b="0" i="0" sz="3000" u="none" cap="none" strike="noStrike">
              <a:solidFill>
                <a:srgbClr val="100F0D"/>
              </a:solidFill>
              <a:latin typeface="Montserrat"/>
              <a:ea typeface="Montserrat"/>
              <a:cs typeface="Montserrat"/>
              <a:sym typeface="Montserrat"/>
            </a:endParaRPr>
          </a:p>
          <a:p>
            <a:pPr indent="-323850" lvl="1" marL="647700" marR="0" rtl="0" algn="l">
              <a:lnSpc>
                <a:spcPct val="140000"/>
              </a:lnSpc>
              <a:spcBef>
                <a:spcPts val="0"/>
              </a:spcBef>
              <a:spcAft>
                <a:spcPts val="0"/>
              </a:spcAft>
              <a:buClr>
                <a:srgbClr val="100F0D"/>
              </a:buClr>
              <a:buSzPts val="3000"/>
              <a:buFont typeface="Arial"/>
              <a:buChar char="•"/>
            </a:pPr>
            <a:r>
              <a:rPr b="0" i="0" lang="en-US" sz="3000" u="none" cap="none" strike="noStrike">
                <a:solidFill>
                  <a:srgbClr val="100F0D"/>
                </a:solidFill>
                <a:latin typeface="Montserrat"/>
                <a:ea typeface="Montserrat"/>
                <a:cs typeface="Montserrat"/>
                <a:sym typeface="Montserrat"/>
              </a:rPr>
              <a:t>Diseñar un módulo para la </a:t>
            </a:r>
            <a:r>
              <a:rPr b="1" i="0" lang="en-US" sz="3000" u="none" cap="none" strike="noStrike">
                <a:solidFill>
                  <a:srgbClr val="100F0D"/>
                </a:solidFill>
                <a:latin typeface="Montserrat"/>
                <a:ea typeface="Montserrat"/>
                <a:cs typeface="Montserrat"/>
                <a:sym typeface="Montserrat"/>
              </a:rPr>
              <a:t>gestión de entradas y salidas (inventario)</a:t>
            </a:r>
            <a:r>
              <a:rPr b="0" i="0" lang="en-US" sz="3000" u="none" cap="none" strike="noStrike">
                <a:solidFill>
                  <a:srgbClr val="100F0D"/>
                </a:solidFill>
                <a:latin typeface="Montserrat"/>
                <a:ea typeface="Montserrat"/>
                <a:cs typeface="Montserrat"/>
                <a:sym typeface="Montserrat"/>
              </a:rPr>
              <a:t> para controlar y monitorear las entradas y salidas de las existencias en tiempo real  del inventario.</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15" name="Shape 215"/>
        <p:cNvGrpSpPr/>
        <p:nvPr/>
      </p:nvGrpSpPr>
      <p:grpSpPr>
        <a:xfrm>
          <a:off x="0" y="0"/>
          <a:ext cx="0" cy="0"/>
          <a:chOff x="0" y="0"/>
          <a:chExt cx="0" cy="0"/>
        </a:xfrm>
      </p:grpSpPr>
      <p:sp>
        <p:nvSpPr>
          <p:cNvPr id="216" name="Google Shape;216;p6"/>
          <p:cNvSpPr/>
          <p:nvPr/>
        </p:nvSpPr>
        <p:spPr>
          <a:xfrm>
            <a:off x="751003" y="0"/>
            <a:ext cx="4513686" cy="11241465"/>
          </a:xfrm>
          <a:custGeom>
            <a:rect b="b" l="l" r="r" t="t"/>
            <a:pathLst>
              <a:path extrusionOk="0" h="11241465" w="4513686">
                <a:moveTo>
                  <a:pt x="0" y="0"/>
                </a:moveTo>
                <a:lnTo>
                  <a:pt x="4513686" y="0"/>
                </a:lnTo>
                <a:lnTo>
                  <a:pt x="4513686" y="11241465"/>
                </a:lnTo>
                <a:lnTo>
                  <a:pt x="0" y="11241465"/>
                </a:lnTo>
                <a:lnTo>
                  <a:pt x="0" y="0"/>
                </a:lnTo>
                <a:close/>
              </a:path>
            </a:pathLst>
          </a:custGeom>
          <a:blipFill rotWithShape="1">
            <a:blip r:embed="rId3">
              <a:alphaModFix/>
            </a:blip>
            <a:stretch>
              <a:fillRect b="0" l="-108488" r="-164618" t="0"/>
            </a:stretch>
          </a:blipFill>
          <a:ln>
            <a:noFill/>
          </a:ln>
        </p:spPr>
      </p:sp>
      <p:grpSp>
        <p:nvGrpSpPr>
          <p:cNvPr id="217" name="Google Shape;217;p6"/>
          <p:cNvGrpSpPr/>
          <p:nvPr/>
        </p:nvGrpSpPr>
        <p:grpSpPr>
          <a:xfrm>
            <a:off x="-2215881" y="9685756"/>
            <a:ext cx="8321306" cy="1130158"/>
            <a:chOff x="0" y="-19050"/>
            <a:chExt cx="2191620" cy="297655"/>
          </a:xfrm>
        </p:grpSpPr>
        <p:sp>
          <p:nvSpPr>
            <p:cNvPr id="218" name="Google Shape;218;p6"/>
            <p:cNvSpPr/>
            <p:nvPr/>
          </p:nvSpPr>
          <p:spPr>
            <a:xfrm>
              <a:off x="0" y="0"/>
              <a:ext cx="2191620" cy="278605"/>
            </a:xfrm>
            <a:custGeom>
              <a:rect b="b" l="l" r="r" t="t"/>
              <a:pathLst>
                <a:path extrusionOk="0" h="278605" w="2191620">
                  <a:moveTo>
                    <a:pt x="0" y="0"/>
                  </a:moveTo>
                  <a:lnTo>
                    <a:pt x="2191620" y="0"/>
                  </a:lnTo>
                  <a:lnTo>
                    <a:pt x="2191620" y="278605"/>
                  </a:lnTo>
                  <a:lnTo>
                    <a:pt x="0" y="278605"/>
                  </a:lnTo>
                  <a:close/>
                </a:path>
              </a:pathLst>
            </a:custGeom>
            <a:solidFill>
              <a:srgbClr val="000000"/>
            </a:solidFill>
            <a:ln>
              <a:noFill/>
            </a:ln>
          </p:spPr>
        </p:sp>
        <p:sp>
          <p:nvSpPr>
            <p:cNvPr id="219" name="Google Shape;219;p6"/>
            <p:cNvSpPr txBox="1"/>
            <p:nvPr/>
          </p:nvSpPr>
          <p:spPr>
            <a:xfrm>
              <a:off x="0" y="-19050"/>
              <a:ext cx="2191620" cy="297655"/>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20" name="Google Shape;220;p6"/>
          <p:cNvGrpSpPr/>
          <p:nvPr/>
        </p:nvGrpSpPr>
        <p:grpSpPr>
          <a:xfrm>
            <a:off x="11681132" y="-601244"/>
            <a:ext cx="8321306" cy="1130158"/>
            <a:chOff x="0" y="-19050"/>
            <a:chExt cx="2191620" cy="297655"/>
          </a:xfrm>
        </p:grpSpPr>
        <p:sp>
          <p:nvSpPr>
            <p:cNvPr id="221" name="Google Shape;221;p6"/>
            <p:cNvSpPr/>
            <p:nvPr/>
          </p:nvSpPr>
          <p:spPr>
            <a:xfrm>
              <a:off x="0" y="0"/>
              <a:ext cx="2191620" cy="278605"/>
            </a:xfrm>
            <a:custGeom>
              <a:rect b="b" l="l" r="r" t="t"/>
              <a:pathLst>
                <a:path extrusionOk="0" h="278605" w="2191620">
                  <a:moveTo>
                    <a:pt x="0" y="0"/>
                  </a:moveTo>
                  <a:lnTo>
                    <a:pt x="2191620" y="0"/>
                  </a:lnTo>
                  <a:lnTo>
                    <a:pt x="2191620" y="278605"/>
                  </a:lnTo>
                  <a:lnTo>
                    <a:pt x="0" y="278605"/>
                  </a:lnTo>
                  <a:close/>
                </a:path>
              </a:pathLst>
            </a:custGeom>
            <a:solidFill>
              <a:srgbClr val="000000"/>
            </a:solidFill>
            <a:ln>
              <a:noFill/>
            </a:ln>
          </p:spPr>
        </p:sp>
        <p:sp>
          <p:nvSpPr>
            <p:cNvPr id="222" name="Google Shape;222;p6"/>
            <p:cNvSpPr txBox="1"/>
            <p:nvPr/>
          </p:nvSpPr>
          <p:spPr>
            <a:xfrm>
              <a:off x="0" y="-19050"/>
              <a:ext cx="2191620" cy="297655"/>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sp>
        <p:nvSpPr>
          <p:cNvPr id="223" name="Google Shape;223;p6"/>
          <p:cNvSpPr/>
          <p:nvPr/>
        </p:nvSpPr>
        <p:spPr>
          <a:xfrm>
            <a:off x="751003" y="0"/>
            <a:ext cx="4513686" cy="9758086"/>
          </a:xfrm>
          <a:custGeom>
            <a:rect b="b" l="l" r="r" t="t"/>
            <a:pathLst>
              <a:path extrusionOk="0" h="9758086" w="4513686">
                <a:moveTo>
                  <a:pt x="0" y="0"/>
                </a:moveTo>
                <a:lnTo>
                  <a:pt x="4513686" y="0"/>
                </a:lnTo>
                <a:lnTo>
                  <a:pt x="4513686" y="9758086"/>
                </a:lnTo>
                <a:lnTo>
                  <a:pt x="0" y="9758086"/>
                </a:lnTo>
                <a:lnTo>
                  <a:pt x="0" y="0"/>
                </a:lnTo>
                <a:close/>
              </a:path>
            </a:pathLst>
          </a:custGeom>
          <a:blipFill rotWithShape="1">
            <a:blip r:embed="rId4">
              <a:alphaModFix/>
            </a:blip>
            <a:stretch>
              <a:fillRect b="0" l="-66155" r="-158931" t="0"/>
            </a:stretch>
          </a:blipFill>
          <a:ln>
            <a:noFill/>
          </a:ln>
        </p:spPr>
      </p:sp>
      <p:sp>
        <p:nvSpPr>
          <p:cNvPr id="224" name="Google Shape;224;p6"/>
          <p:cNvSpPr/>
          <p:nvPr/>
        </p:nvSpPr>
        <p:spPr>
          <a:xfrm>
            <a:off x="9593751" y="7273411"/>
            <a:ext cx="7665549" cy="1984889"/>
          </a:xfrm>
          <a:custGeom>
            <a:rect b="b" l="l" r="r" t="t"/>
            <a:pathLst>
              <a:path extrusionOk="0" h="1984889" w="7665549">
                <a:moveTo>
                  <a:pt x="0" y="0"/>
                </a:moveTo>
                <a:lnTo>
                  <a:pt x="7665549" y="0"/>
                </a:lnTo>
                <a:lnTo>
                  <a:pt x="7665549" y="1984889"/>
                </a:lnTo>
                <a:lnTo>
                  <a:pt x="0" y="1984889"/>
                </a:lnTo>
                <a:lnTo>
                  <a:pt x="0" y="0"/>
                </a:lnTo>
                <a:close/>
              </a:path>
            </a:pathLst>
          </a:custGeom>
          <a:blipFill rotWithShape="1">
            <a:blip r:embed="rId5">
              <a:alphaModFix/>
            </a:blip>
            <a:stretch>
              <a:fillRect b="-832397" l="0" r="-275121" t="-56233"/>
            </a:stretch>
          </a:blipFill>
          <a:ln cap="rnd" cmpd="sng" w="19050">
            <a:solidFill>
              <a:srgbClr val="A47878"/>
            </a:solidFill>
            <a:prstDash val="solid"/>
            <a:round/>
            <a:headEnd len="sm" w="sm" type="none"/>
            <a:tailEnd len="sm" w="sm" type="none"/>
          </a:ln>
        </p:spPr>
      </p:sp>
      <p:sp>
        <p:nvSpPr>
          <p:cNvPr id="225" name="Google Shape;225;p6"/>
          <p:cNvSpPr txBox="1"/>
          <p:nvPr/>
        </p:nvSpPr>
        <p:spPr>
          <a:xfrm>
            <a:off x="6846865" y="1731964"/>
            <a:ext cx="6579661" cy="819150"/>
          </a:xfrm>
          <a:prstGeom prst="rect">
            <a:avLst/>
          </a:prstGeom>
          <a:noFill/>
          <a:ln>
            <a:noFill/>
          </a:ln>
        </p:spPr>
        <p:txBody>
          <a:bodyPr anchorCtr="0" anchor="t" bIns="0" lIns="0" spcFirstLastPara="1" rIns="0" wrap="square" tIns="0">
            <a:spAutoFit/>
          </a:bodyPr>
          <a:lstStyle/>
          <a:p>
            <a:pPr indent="0" lvl="0" marL="0" marR="0" rtl="0" algn="l">
              <a:lnSpc>
                <a:spcPct val="120004"/>
              </a:lnSpc>
              <a:spcBef>
                <a:spcPts val="0"/>
              </a:spcBef>
              <a:spcAft>
                <a:spcPts val="0"/>
              </a:spcAft>
              <a:buNone/>
            </a:pPr>
            <a:r>
              <a:rPr b="1" i="0" lang="en-US" sz="4899" u="none" cap="none" strike="noStrike">
                <a:solidFill>
                  <a:srgbClr val="363636"/>
                </a:solidFill>
                <a:latin typeface="Arial"/>
                <a:ea typeface="Arial"/>
                <a:cs typeface="Arial"/>
                <a:sym typeface="Arial"/>
              </a:rPr>
              <a:t>Objetivos específicos  </a:t>
            </a:r>
            <a:endParaRPr/>
          </a:p>
        </p:txBody>
      </p:sp>
      <p:sp>
        <p:nvSpPr>
          <p:cNvPr id="226" name="Google Shape;226;p6"/>
          <p:cNvSpPr txBox="1"/>
          <p:nvPr/>
        </p:nvSpPr>
        <p:spPr>
          <a:xfrm>
            <a:off x="6846865" y="2726393"/>
            <a:ext cx="10256833" cy="4248150"/>
          </a:xfrm>
          <a:prstGeom prst="rect">
            <a:avLst/>
          </a:prstGeom>
          <a:noFill/>
          <a:ln>
            <a:noFill/>
          </a:ln>
        </p:spPr>
        <p:txBody>
          <a:bodyPr anchorCtr="0" anchor="t" bIns="0" lIns="0" spcFirstLastPara="1" rIns="0" wrap="square" tIns="0">
            <a:spAutoFit/>
          </a:bodyPr>
          <a:lstStyle/>
          <a:p>
            <a:pPr indent="-323850" lvl="1" marL="647700" marR="0" rtl="0" algn="l">
              <a:lnSpc>
                <a:spcPct val="140000"/>
              </a:lnSpc>
              <a:spcBef>
                <a:spcPts val="0"/>
              </a:spcBef>
              <a:spcAft>
                <a:spcPts val="0"/>
              </a:spcAft>
              <a:buClr>
                <a:srgbClr val="100F0D"/>
              </a:buClr>
              <a:buSzPts val="3000"/>
              <a:buFont typeface="Arial"/>
              <a:buChar char="•"/>
            </a:pPr>
            <a:r>
              <a:rPr b="0" i="0" lang="en-US" sz="3000" u="none" cap="none" strike="noStrike">
                <a:solidFill>
                  <a:srgbClr val="100F0D"/>
                </a:solidFill>
                <a:latin typeface="Montserrat"/>
                <a:ea typeface="Montserrat"/>
                <a:cs typeface="Montserrat"/>
                <a:sym typeface="Montserrat"/>
              </a:rPr>
              <a:t>Desarrollar un módulo para la </a:t>
            </a:r>
            <a:r>
              <a:rPr b="1" i="0" lang="en-US" sz="3000" u="none" cap="none" strike="noStrike">
                <a:solidFill>
                  <a:srgbClr val="100F0D"/>
                </a:solidFill>
                <a:latin typeface="Montserrat"/>
                <a:ea typeface="Montserrat"/>
                <a:cs typeface="Montserrat"/>
                <a:sym typeface="Montserrat"/>
              </a:rPr>
              <a:t>gestión de pedidos</a:t>
            </a:r>
            <a:r>
              <a:rPr b="0" i="0" lang="en-US" sz="3000" u="none" cap="none" strike="noStrike">
                <a:solidFill>
                  <a:srgbClr val="100F0D"/>
                </a:solidFill>
                <a:latin typeface="Montserrat"/>
                <a:ea typeface="Montserrat"/>
                <a:cs typeface="Montserrat"/>
                <a:sym typeface="Montserrat"/>
              </a:rPr>
              <a:t> que facilite a los clientes agregar productos al carrito, procesar solicitudes y recibir confirmaciones.</a:t>
            </a:r>
            <a:endParaRPr/>
          </a:p>
          <a:p>
            <a:pPr indent="0" lvl="0" marL="0" marR="0" rtl="0" algn="l">
              <a:lnSpc>
                <a:spcPct val="140000"/>
              </a:lnSpc>
              <a:spcBef>
                <a:spcPts val="0"/>
              </a:spcBef>
              <a:spcAft>
                <a:spcPts val="0"/>
              </a:spcAft>
              <a:buNone/>
            </a:pPr>
            <a:r>
              <a:t/>
            </a:r>
            <a:endParaRPr b="0" i="0" sz="3000" u="none" cap="none" strike="noStrike">
              <a:solidFill>
                <a:srgbClr val="100F0D"/>
              </a:solidFill>
              <a:latin typeface="Montserrat"/>
              <a:ea typeface="Montserrat"/>
              <a:cs typeface="Montserrat"/>
              <a:sym typeface="Montserrat"/>
            </a:endParaRPr>
          </a:p>
          <a:p>
            <a:pPr indent="-323850" lvl="1" marL="647700" marR="0" rtl="0" algn="l">
              <a:lnSpc>
                <a:spcPct val="140000"/>
              </a:lnSpc>
              <a:spcBef>
                <a:spcPts val="0"/>
              </a:spcBef>
              <a:spcAft>
                <a:spcPts val="0"/>
              </a:spcAft>
              <a:buClr>
                <a:srgbClr val="100F0D"/>
              </a:buClr>
              <a:buSzPts val="3000"/>
              <a:buFont typeface="Arial"/>
              <a:buChar char="•"/>
            </a:pPr>
            <a:r>
              <a:rPr b="0" i="0" lang="en-US" sz="3000" u="none" cap="none" strike="noStrike">
                <a:solidFill>
                  <a:srgbClr val="100F0D"/>
                </a:solidFill>
                <a:latin typeface="Montserrat"/>
                <a:ea typeface="Montserrat"/>
                <a:cs typeface="Montserrat"/>
                <a:sym typeface="Montserrat"/>
              </a:rPr>
              <a:t>Crear un módulo de </a:t>
            </a:r>
            <a:r>
              <a:rPr b="1" i="0" lang="en-US" sz="3000" u="none" cap="none" strike="noStrike">
                <a:solidFill>
                  <a:srgbClr val="100F0D"/>
                </a:solidFill>
                <a:latin typeface="Montserrat"/>
                <a:ea typeface="Montserrat"/>
                <a:cs typeface="Montserrat"/>
                <a:sym typeface="Montserrat"/>
              </a:rPr>
              <a:t>facturación</a:t>
            </a:r>
            <a:r>
              <a:rPr b="0" i="0" lang="en-US" sz="3000" u="none" cap="none" strike="noStrike">
                <a:solidFill>
                  <a:srgbClr val="100F0D"/>
                </a:solidFill>
                <a:latin typeface="Montserrat"/>
                <a:ea typeface="Montserrat"/>
                <a:cs typeface="Montserrat"/>
                <a:sym typeface="Montserrat"/>
              </a:rPr>
              <a:t> que genere automáticamente facturas precisas y facilite el envío de estas a los clientes.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91919"/>
        </a:solidFill>
      </p:bgPr>
    </p:bg>
    <p:spTree>
      <p:nvGrpSpPr>
        <p:cNvPr id="230" name="Shape 230"/>
        <p:cNvGrpSpPr/>
        <p:nvPr/>
      </p:nvGrpSpPr>
      <p:grpSpPr>
        <a:xfrm>
          <a:off x="0" y="0"/>
          <a:ext cx="0" cy="0"/>
          <a:chOff x="0" y="0"/>
          <a:chExt cx="0" cy="0"/>
        </a:xfrm>
      </p:grpSpPr>
      <p:sp>
        <p:nvSpPr>
          <p:cNvPr id="231" name="Google Shape;231;p7"/>
          <p:cNvSpPr/>
          <p:nvPr/>
        </p:nvSpPr>
        <p:spPr>
          <a:xfrm>
            <a:off x="0" y="0"/>
            <a:ext cx="18523324" cy="12341165"/>
          </a:xfrm>
          <a:custGeom>
            <a:rect b="b" l="l" r="r" t="t"/>
            <a:pathLst>
              <a:path extrusionOk="0" h="12341165" w="18523324">
                <a:moveTo>
                  <a:pt x="0" y="0"/>
                </a:moveTo>
                <a:lnTo>
                  <a:pt x="18523324" y="0"/>
                </a:lnTo>
                <a:lnTo>
                  <a:pt x="18523324" y="12341165"/>
                </a:lnTo>
                <a:lnTo>
                  <a:pt x="0" y="12341165"/>
                </a:lnTo>
                <a:lnTo>
                  <a:pt x="0" y="0"/>
                </a:lnTo>
                <a:close/>
              </a:path>
            </a:pathLst>
          </a:custGeom>
          <a:blipFill rotWithShape="1">
            <a:blip r:embed="rId3">
              <a:alphaModFix amt="40000"/>
            </a:blip>
            <a:stretch>
              <a:fillRect b="0" l="0" r="0" t="0"/>
            </a:stretch>
          </a:blipFill>
          <a:ln>
            <a:noFill/>
          </a:ln>
        </p:spPr>
      </p:sp>
      <p:sp>
        <p:nvSpPr>
          <p:cNvPr id="232" name="Google Shape;232;p7"/>
          <p:cNvSpPr/>
          <p:nvPr/>
        </p:nvSpPr>
        <p:spPr>
          <a:xfrm>
            <a:off x="11318195" y="6207257"/>
            <a:ext cx="9856051" cy="8730429"/>
          </a:xfrm>
          <a:custGeom>
            <a:rect b="b" l="l" r="r" t="t"/>
            <a:pathLst>
              <a:path extrusionOk="0" h="8730429" w="9856051">
                <a:moveTo>
                  <a:pt x="0" y="0"/>
                </a:moveTo>
                <a:lnTo>
                  <a:pt x="9856050" y="0"/>
                </a:lnTo>
                <a:lnTo>
                  <a:pt x="9856050" y="8730429"/>
                </a:lnTo>
                <a:lnTo>
                  <a:pt x="0" y="8730429"/>
                </a:lnTo>
                <a:lnTo>
                  <a:pt x="0" y="0"/>
                </a:lnTo>
                <a:close/>
              </a:path>
            </a:pathLst>
          </a:custGeom>
          <a:blipFill rotWithShape="1">
            <a:blip r:embed="rId4">
              <a:alphaModFix/>
            </a:blip>
            <a:stretch>
              <a:fillRect b="0" l="0" r="0" t="0"/>
            </a:stretch>
          </a:blipFill>
          <a:ln>
            <a:noFill/>
          </a:ln>
        </p:spPr>
      </p:sp>
      <p:sp>
        <p:nvSpPr>
          <p:cNvPr id="233" name="Google Shape;233;p7"/>
          <p:cNvSpPr/>
          <p:nvPr/>
        </p:nvSpPr>
        <p:spPr>
          <a:xfrm>
            <a:off x="-4928025" y="-3336515"/>
            <a:ext cx="9856051" cy="8730429"/>
          </a:xfrm>
          <a:custGeom>
            <a:rect b="b" l="l" r="r" t="t"/>
            <a:pathLst>
              <a:path extrusionOk="0" h="8730429" w="9856051">
                <a:moveTo>
                  <a:pt x="0" y="0"/>
                </a:moveTo>
                <a:lnTo>
                  <a:pt x="9856050" y="0"/>
                </a:lnTo>
                <a:lnTo>
                  <a:pt x="9856050" y="8730430"/>
                </a:lnTo>
                <a:lnTo>
                  <a:pt x="0" y="8730430"/>
                </a:lnTo>
                <a:lnTo>
                  <a:pt x="0" y="0"/>
                </a:lnTo>
                <a:close/>
              </a:path>
            </a:pathLst>
          </a:custGeom>
          <a:blipFill rotWithShape="1">
            <a:blip r:embed="rId5">
              <a:alphaModFix/>
            </a:blip>
            <a:stretch>
              <a:fillRect b="0" l="0" r="0" t="0"/>
            </a:stretch>
          </a:blipFill>
          <a:ln>
            <a:noFill/>
          </a:ln>
        </p:spPr>
      </p:sp>
      <p:grpSp>
        <p:nvGrpSpPr>
          <p:cNvPr id="234" name="Google Shape;234;p7"/>
          <p:cNvGrpSpPr/>
          <p:nvPr/>
        </p:nvGrpSpPr>
        <p:grpSpPr>
          <a:xfrm>
            <a:off x="1028700" y="956370"/>
            <a:ext cx="16230600" cy="8301930"/>
            <a:chOff x="0" y="-19050"/>
            <a:chExt cx="4274726" cy="2186517"/>
          </a:xfrm>
        </p:grpSpPr>
        <p:sp>
          <p:nvSpPr>
            <p:cNvPr id="235" name="Google Shape;235;p7"/>
            <p:cNvSpPr/>
            <p:nvPr/>
          </p:nvSpPr>
          <p:spPr>
            <a:xfrm>
              <a:off x="0" y="0"/>
              <a:ext cx="4274726" cy="2167467"/>
            </a:xfrm>
            <a:custGeom>
              <a:rect b="b" l="l" r="r" t="t"/>
              <a:pathLst>
                <a:path extrusionOk="0" h="2167467" w="4274726">
                  <a:moveTo>
                    <a:pt x="0" y="0"/>
                  </a:moveTo>
                  <a:lnTo>
                    <a:pt x="4274726" y="0"/>
                  </a:lnTo>
                  <a:lnTo>
                    <a:pt x="4274726" y="2167467"/>
                  </a:lnTo>
                  <a:lnTo>
                    <a:pt x="0" y="2167467"/>
                  </a:lnTo>
                  <a:close/>
                </a:path>
              </a:pathLst>
            </a:custGeom>
            <a:solidFill>
              <a:srgbClr val="000000">
                <a:alpha val="56862"/>
              </a:srgbClr>
            </a:solidFill>
            <a:ln>
              <a:noFill/>
            </a:ln>
          </p:spPr>
        </p:sp>
        <p:sp>
          <p:nvSpPr>
            <p:cNvPr id="236" name="Google Shape;236;p7"/>
            <p:cNvSpPr txBox="1"/>
            <p:nvPr/>
          </p:nvSpPr>
          <p:spPr>
            <a:xfrm>
              <a:off x="0" y="-19050"/>
              <a:ext cx="4274726" cy="2186517"/>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37" name="Google Shape;237;p7"/>
          <p:cNvSpPr txBox="1"/>
          <p:nvPr/>
        </p:nvSpPr>
        <p:spPr>
          <a:xfrm>
            <a:off x="2961313" y="4247280"/>
            <a:ext cx="12365374" cy="28289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4500" u="none" cap="none" strike="noStrike">
                <a:solidFill>
                  <a:srgbClr val="FFFFFF"/>
                </a:solidFill>
                <a:latin typeface="Arial"/>
                <a:ea typeface="Arial"/>
                <a:cs typeface="Arial"/>
                <a:sym typeface="Arial"/>
              </a:rPr>
              <a:t> ¿Cómo puede un Sistema de Información como GumaOnline mejorar la administración de productos, inventario, pedidos y facturación?</a:t>
            </a:r>
            <a:endParaRPr/>
          </a:p>
        </p:txBody>
      </p:sp>
      <p:grpSp>
        <p:nvGrpSpPr>
          <p:cNvPr id="238" name="Google Shape;238;p7"/>
          <p:cNvGrpSpPr/>
          <p:nvPr/>
        </p:nvGrpSpPr>
        <p:grpSpPr>
          <a:xfrm>
            <a:off x="1740005" y="4428138"/>
            <a:ext cx="49807" cy="1272859"/>
            <a:chOff x="0" y="-19050"/>
            <a:chExt cx="13118" cy="335239"/>
          </a:xfrm>
        </p:grpSpPr>
        <p:sp>
          <p:nvSpPr>
            <p:cNvPr id="239" name="Google Shape;239;p7"/>
            <p:cNvSpPr/>
            <p:nvPr/>
          </p:nvSpPr>
          <p:spPr>
            <a:xfrm>
              <a:off x="0" y="0"/>
              <a:ext cx="13118" cy="316189"/>
            </a:xfrm>
            <a:custGeom>
              <a:rect b="b" l="l" r="r" t="t"/>
              <a:pathLst>
                <a:path extrusionOk="0" h="316189" w="13118">
                  <a:moveTo>
                    <a:pt x="0" y="0"/>
                  </a:moveTo>
                  <a:lnTo>
                    <a:pt x="13118" y="0"/>
                  </a:lnTo>
                  <a:lnTo>
                    <a:pt x="13118" y="316189"/>
                  </a:lnTo>
                  <a:lnTo>
                    <a:pt x="0" y="316189"/>
                  </a:lnTo>
                  <a:close/>
                </a:path>
              </a:pathLst>
            </a:custGeom>
            <a:solidFill>
              <a:srgbClr val="FFFFFF"/>
            </a:solidFill>
            <a:ln>
              <a:noFill/>
            </a:ln>
          </p:spPr>
        </p:sp>
        <p:sp>
          <p:nvSpPr>
            <p:cNvPr id="240" name="Google Shape;240;p7"/>
            <p:cNvSpPr txBox="1"/>
            <p:nvPr/>
          </p:nvSpPr>
          <p:spPr>
            <a:xfrm>
              <a:off x="0" y="-19050"/>
              <a:ext cx="13118" cy="335239"/>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41" name="Google Shape;241;p7"/>
          <p:cNvGrpSpPr/>
          <p:nvPr/>
        </p:nvGrpSpPr>
        <p:grpSpPr>
          <a:xfrm>
            <a:off x="16498188" y="4513673"/>
            <a:ext cx="49807" cy="1272859"/>
            <a:chOff x="0" y="-19050"/>
            <a:chExt cx="13118" cy="335239"/>
          </a:xfrm>
        </p:grpSpPr>
        <p:sp>
          <p:nvSpPr>
            <p:cNvPr id="242" name="Google Shape;242;p7"/>
            <p:cNvSpPr/>
            <p:nvPr/>
          </p:nvSpPr>
          <p:spPr>
            <a:xfrm>
              <a:off x="0" y="0"/>
              <a:ext cx="13118" cy="316189"/>
            </a:xfrm>
            <a:custGeom>
              <a:rect b="b" l="l" r="r" t="t"/>
              <a:pathLst>
                <a:path extrusionOk="0" h="316189" w="13118">
                  <a:moveTo>
                    <a:pt x="0" y="0"/>
                  </a:moveTo>
                  <a:lnTo>
                    <a:pt x="13118" y="0"/>
                  </a:lnTo>
                  <a:lnTo>
                    <a:pt x="13118" y="316189"/>
                  </a:lnTo>
                  <a:lnTo>
                    <a:pt x="0" y="316189"/>
                  </a:lnTo>
                  <a:close/>
                </a:path>
              </a:pathLst>
            </a:custGeom>
            <a:solidFill>
              <a:srgbClr val="FFFFFF"/>
            </a:solidFill>
            <a:ln>
              <a:noFill/>
            </a:ln>
          </p:spPr>
        </p:sp>
        <p:sp>
          <p:nvSpPr>
            <p:cNvPr id="243" name="Google Shape;243;p7"/>
            <p:cNvSpPr txBox="1"/>
            <p:nvPr/>
          </p:nvSpPr>
          <p:spPr>
            <a:xfrm>
              <a:off x="0" y="-19050"/>
              <a:ext cx="13118" cy="335239"/>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44" name="Google Shape;244;p7"/>
          <p:cNvSpPr txBox="1"/>
          <p:nvPr/>
        </p:nvSpPr>
        <p:spPr>
          <a:xfrm>
            <a:off x="5050221" y="3047275"/>
            <a:ext cx="11851200" cy="923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6000" u="none" cap="none" strike="noStrike">
                <a:solidFill>
                  <a:srgbClr val="FFFFFF"/>
                </a:solidFill>
                <a:latin typeface="Arial"/>
                <a:ea typeface="Arial"/>
                <a:cs typeface="Arial"/>
                <a:sym typeface="Arial"/>
              </a:rPr>
              <a:t>PREGUNTA PROBLEMA</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48" name="Shape 248"/>
        <p:cNvGrpSpPr/>
        <p:nvPr/>
      </p:nvGrpSpPr>
      <p:grpSpPr>
        <a:xfrm>
          <a:off x="0" y="0"/>
          <a:ext cx="0" cy="0"/>
          <a:chOff x="0" y="0"/>
          <a:chExt cx="0" cy="0"/>
        </a:xfrm>
      </p:grpSpPr>
      <p:sp>
        <p:nvSpPr>
          <p:cNvPr id="249" name="Google Shape;249;p8"/>
          <p:cNvSpPr/>
          <p:nvPr/>
        </p:nvSpPr>
        <p:spPr>
          <a:xfrm>
            <a:off x="414541" y="458900"/>
            <a:ext cx="6392575" cy="9369199"/>
          </a:xfrm>
          <a:custGeom>
            <a:rect b="b" l="l" r="r" t="t"/>
            <a:pathLst>
              <a:path extrusionOk="0" h="9369199" w="6392575">
                <a:moveTo>
                  <a:pt x="0" y="0"/>
                </a:moveTo>
                <a:lnTo>
                  <a:pt x="6392576" y="0"/>
                </a:lnTo>
                <a:lnTo>
                  <a:pt x="6392576" y="9369200"/>
                </a:lnTo>
                <a:lnTo>
                  <a:pt x="0" y="9369200"/>
                </a:lnTo>
                <a:lnTo>
                  <a:pt x="0" y="0"/>
                </a:lnTo>
                <a:close/>
              </a:path>
            </a:pathLst>
          </a:custGeom>
          <a:blipFill rotWithShape="1">
            <a:blip r:embed="rId3">
              <a:alphaModFix/>
            </a:blip>
            <a:stretch>
              <a:fillRect b="-12292" l="0" r="0" t="-9003"/>
            </a:stretch>
          </a:blipFill>
          <a:ln>
            <a:noFill/>
          </a:ln>
        </p:spPr>
      </p:sp>
      <p:grpSp>
        <p:nvGrpSpPr>
          <p:cNvPr id="250" name="Google Shape;250;p8"/>
          <p:cNvGrpSpPr/>
          <p:nvPr/>
        </p:nvGrpSpPr>
        <p:grpSpPr>
          <a:xfrm>
            <a:off x="6184668" y="2266679"/>
            <a:ext cx="11074632" cy="5681312"/>
            <a:chOff x="0" y="-19050"/>
            <a:chExt cx="2916775" cy="1496313"/>
          </a:xfrm>
        </p:grpSpPr>
        <p:sp>
          <p:nvSpPr>
            <p:cNvPr id="251" name="Google Shape;251;p8"/>
            <p:cNvSpPr/>
            <p:nvPr/>
          </p:nvSpPr>
          <p:spPr>
            <a:xfrm>
              <a:off x="0" y="0"/>
              <a:ext cx="2916775" cy="1477263"/>
            </a:xfrm>
            <a:custGeom>
              <a:rect b="b" l="l" r="r" t="t"/>
              <a:pathLst>
                <a:path extrusionOk="0" h="1477263" w="2916775">
                  <a:moveTo>
                    <a:pt x="0" y="0"/>
                  </a:moveTo>
                  <a:lnTo>
                    <a:pt x="2916775" y="0"/>
                  </a:lnTo>
                  <a:lnTo>
                    <a:pt x="2916775" y="1477263"/>
                  </a:lnTo>
                  <a:lnTo>
                    <a:pt x="0" y="1477263"/>
                  </a:lnTo>
                  <a:close/>
                </a:path>
              </a:pathLst>
            </a:custGeom>
            <a:solidFill>
              <a:srgbClr val="1A1A1A"/>
            </a:solidFill>
            <a:ln>
              <a:noFill/>
            </a:ln>
          </p:spPr>
        </p:sp>
        <p:sp>
          <p:nvSpPr>
            <p:cNvPr id="252" name="Google Shape;252;p8"/>
            <p:cNvSpPr txBox="1"/>
            <p:nvPr/>
          </p:nvSpPr>
          <p:spPr>
            <a:xfrm>
              <a:off x="0" y="-19050"/>
              <a:ext cx="2916775" cy="1496313"/>
            </a:xfrm>
            <a:prstGeom prst="rect">
              <a:avLst/>
            </a:prstGeom>
            <a:noFill/>
            <a:ln>
              <a:noFill/>
            </a:ln>
          </p:spPr>
          <p:txBody>
            <a:bodyPr anchorCtr="0" anchor="ctr" bIns="50800" lIns="50800" spcFirstLastPara="1" rIns="50800" wrap="square" tIns="50800">
              <a:noAutofit/>
            </a:bodyPr>
            <a:lstStyle/>
            <a:p>
              <a:pPr indent="0" lvl="0" marL="0" marR="0" rtl="0" algn="ctr">
                <a:lnSpc>
                  <a:spcPct val="158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53" name="Google Shape;253;p8"/>
          <p:cNvSpPr txBox="1"/>
          <p:nvPr/>
        </p:nvSpPr>
        <p:spPr>
          <a:xfrm>
            <a:off x="6632577" y="2990850"/>
            <a:ext cx="10178815" cy="42481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Este sistema optimizará el trabajo de Gurama y reducirá errores mediante módulos de gestión y administración de productos e inventario, pedidos, facturación automática.</a:t>
            </a:r>
            <a:endParaRPr/>
          </a:p>
          <a:p>
            <a:pPr indent="0" lvl="0" marL="0" marR="0" rtl="0" algn="l">
              <a:lnSpc>
                <a:spcPct val="140000"/>
              </a:lnSpc>
              <a:spcBef>
                <a:spcPts val="0"/>
              </a:spcBef>
              <a:spcAft>
                <a:spcPts val="0"/>
              </a:spcAft>
              <a:buNone/>
            </a:pPr>
            <a:r>
              <a:t/>
            </a:r>
            <a:endParaRPr b="0" i="0" sz="3000" u="none" cap="none" strike="noStrike">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Mejorará la atención al cliente y agilizará los pedidos, impulsando así el crecimiento de Gurama en el mercado.</a:t>
            </a:r>
            <a:endParaRPr/>
          </a:p>
        </p:txBody>
      </p:sp>
      <p:grpSp>
        <p:nvGrpSpPr>
          <p:cNvPr id="254" name="Google Shape;254;p8"/>
          <p:cNvGrpSpPr/>
          <p:nvPr/>
        </p:nvGrpSpPr>
        <p:grpSpPr>
          <a:xfrm>
            <a:off x="14367097" y="9573763"/>
            <a:ext cx="5218962" cy="1130158"/>
            <a:chOff x="0" y="-19050"/>
            <a:chExt cx="1374541" cy="297655"/>
          </a:xfrm>
        </p:grpSpPr>
        <p:sp>
          <p:nvSpPr>
            <p:cNvPr id="255" name="Google Shape;255;p8"/>
            <p:cNvSpPr/>
            <p:nvPr/>
          </p:nvSpPr>
          <p:spPr>
            <a:xfrm>
              <a:off x="0" y="0"/>
              <a:ext cx="1374541" cy="278605"/>
            </a:xfrm>
            <a:custGeom>
              <a:rect b="b" l="l" r="r" t="t"/>
              <a:pathLst>
                <a:path extrusionOk="0" h="278605" w="1374541">
                  <a:moveTo>
                    <a:pt x="0" y="0"/>
                  </a:moveTo>
                  <a:lnTo>
                    <a:pt x="1374541" y="0"/>
                  </a:lnTo>
                  <a:lnTo>
                    <a:pt x="1374541" y="278605"/>
                  </a:lnTo>
                  <a:lnTo>
                    <a:pt x="0" y="278605"/>
                  </a:lnTo>
                  <a:close/>
                </a:path>
              </a:pathLst>
            </a:custGeom>
            <a:solidFill>
              <a:srgbClr val="000000"/>
            </a:solidFill>
            <a:ln>
              <a:noFill/>
            </a:ln>
          </p:spPr>
        </p:sp>
        <p:sp>
          <p:nvSpPr>
            <p:cNvPr id="256" name="Google Shape;256;p8"/>
            <p:cNvSpPr txBox="1"/>
            <p:nvPr/>
          </p:nvSpPr>
          <p:spPr>
            <a:xfrm>
              <a:off x="0" y="-19050"/>
              <a:ext cx="1374541" cy="297655"/>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sp>
        <p:nvSpPr>
          <p:cNvPr id="257" name="Google Shape;257;p8"/>
          <p:cNvSpPr txBox="1"/>
          <p:nvPr/>
        </p:nvSpPr>
        <p:spPr>
          <a:xfrm>
            <a:off x="7296642" y="1097017"/>
            <a:ext cx="8850684" cy="1009716"/>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6000" u="none" cap="none" strike="noStrike">
                <a:solidFill>
                  <a:srgbClr val="1A1A1A"/>
                </a:solidFill>
                <a:latin typeface="Arial"/>
                <a:ea typeface="Arial"/>
                <a:cs typeface="Arial"/>
                <a:sym typeface="Arial"/>
              </a:rPr>
              <a:t>Justificación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61" name="Shape 261"/>
        <p:cNvGrpSpPr/>
        <p:nvPr/>
      </p:nvGrpSpPr>
      <p:grpSpPr>
        <a:xfrm>
          <a:off x="0" y="0"/>
          <a:ext cx="0" cy="0"/>
          <a:chOff x="0" y="0"/>
          <a:chExt cx="0" cy="0"/>
        </a:xfrm>
      </p:grpSpPr>
      <p:sp>
        <p:nvSpPr>
          <p:cNvPr id="262" name="Google Shape;262;p9"/>
          <p:cNvSpPr/>
          <p:nvPr/>
        </p:nvSpPr>
        <p:spPr>
          <a:xfrm flipH="1" rot="1249853">
            <a:off x="-1030514" y="6577732"/>
            <a:ext cx="6376911" cy="5648629"/>
          </a:xfrm>
          <a:custGeom>
            <a:rect b="b" l="l" r="r" t="t"/>
            <a:pathLst>
              <a:path extrusionOk="0" h="5648629" w="6376911">
                <a:moveTo>
                  <a:pt x="6376912" y="0"/>
                </a:moveTo>
                <a:lnTo>
                  <a:pt x="0" y="0"/>
                </a:lnTo>
                <a:lnTo>
                  <a:pt x="0" y="5648630"/>
                </a:lnTo>
                <a:lnTo>
                  <a:pt x="6376912" y="5648630"/>
                </a:lnTo>
                <a:lnTo>
                  <a:pt x="6376912" y="0"/>
                </a:lnTo>
                <a:close/>
              </a:path>
            </a:pathLst>
          </a:custGeom>
          <a:blipFill rotWithShape="1">
            <a:blip r:embed="rId3">
              <a:alphaModFix/>
            </a:blip>
            <a:stretch>
              <a:fillRect b="0" l="0" r="0" t="0"/>
            </a:stretch>
          </a:blipFill>
          <a:ln>
            <a:noFill/>
          </a:ln>
        </p:spPr>
      </p:sp>
      <p:sp>
        <p:nvSpPr>
          <p:cNvPr id="263" name="Google Shape;263;p9"/>
          <p:cNvSpPr/>
          <p:nvPr/>
        </p:nvSpPr>
        <p:spPr>
          <a:xfrm flipH="1">
            <a:off x="14082048" y="-2035828"/>
            <a:ext cx="8411905" cy="7451214"/>
          </a:xfrm>
          <a:custGeom>
            <a:rect b="b" l="l" r="r" t="t"/>
            <a:pathLst>
              <a:path extrusionOk="0" h="7451214" w="8411905">
                <a:moveTo>
                  <a:pt x="8411904" y="0"/>
                </a:moveTo>
                <a:lnTo>
                  <a:pt x="0" y="0"/>
                </a:lnTo>
                <a:lnTo>
                  <a:pt x="0" y="7451214"/>
                </a:lnTo>
                <a:lnTo>
                  <a:pt x="8411904" y="7451214"/>
                </a:lnTo>
                <a:lnTo>
                  <a:pt x="8411904" y="0"/>
                </a:lnTo>
                <a:close/>
              </a:path>
            </a:pathLst>
          </a:custGeom>
          <a:blipFill rotWithShape="1">
            <a:blip r:embed="rId3">
              <a:alphaModFix/>
            </a:blip>
            <a:stretch>
              <a:fillRect b="0" l="0" r="0" t="0"/>
            </a:stretch>
          </a:blipFill>
          <a:ln>
            <a:noFill/>
          </a:ln>
        </p:spPr>
      </p:sp>
      <p:sp>
        <p:nvSpPr>
          <p:cNvPr id="264" name="Google Shape;264;p9"/>
          <p:cNvSpPr txBox="1"/>
          <p:nvPr/>
        </p:nvSpPr>
        <p:spPr>
          <a:xfrm>
            <a:off x="2200361" y="3870411"/>
            <a:ext cx="14759315" cy="4105808"/>
          </a:xfrm>
          <a:prstGeom prst="rect">
            <a:avLst/>
          </a:prstGeom>
          <a:noFill/>
          <a:ln>
            <a:noFill/>
          </a:ln>
        </p:spPr>
        <p:txBody>
          <a:bodyPr anchorCtr="0" anchor="t" bIns="0" lIns="0" spcFirstLastPara="1" rIns="0" wrap="square" tIns="0">
            <a:spAutoFit/>
          </a:bodyPr>
          <a:lstStyle/>
          <a:p>
            <a:pPr indent="0" lvl="0" marL="0" marR="0" rtl="0" algn="ctr">
              <a:lnSpc>
                <a:spcPct val="139982"/>
              </a:lnSpc>
              <a:spcBef>
                <a:spcPts val="0"/>
              </a:spcBef>
              <a:spcAft>
                <a:spcPts val="0"/>
              </a:spcAft>
              <a:buNone/>
            </a:pPr>
            <a:r>
              <a:rPr b="0" i="0" lang="en-US" sz="3354" u="none" cap="none" strike="noStrike">
                <a:solidFill>
                  <a:srgbClr val="11100E"/>
                </a:solidFill>
                <a:latin typeface="Montserrat"/>
                <a:ea typeface="Montserrat"/>
                <a:cs typeface="Montserrat"/>
                <a:sym typeface="Montserrat"/>
              </a:rPr>
              <a:t>El sistema de información se podrá usar desde cualquier dispositivo, en cualquier lugar y en cualquier momento. Servirá para administrar los pedidos y el inventario de Gurama de manera sencilla. Incluye funciones para agregar, modificar y consultar productos, hacer pedidos en línea, recibir facturas de pedidos. Además, tendrá medidas de seguridad para proteger la información tanto del negocio como de los clientes.</a:t>
            </a:r>
            <a:endParaRPr/>
          </a:p>
        </p:txBody>
      </p:sp>
      <p:sp>
        <p:nvSpPr>
          <p:cNvPr id="265" name="Google Shape;265;p9"/>
          <p:cNvSpPr txBox="1"/>
          <p:nvPr/>
        </p:nvSpPr>
        <p:spPr>
          <a:xfrm>
            <a:off x="7491942" y="1830613"/>
            <a:ext cx="4176151" cy="1333500"/>
          </a:xfrm>
          <a:prstGeom prst="rect">
            <a:avLst/>
          </a:prstGeom>
          <a:noFill/>
          <a:ln>
            <a:noFill/>
          </a:ln>
        </p:spPr>
        <p:txBody>
          <a:bodyPr anchorCtr="0" anchor="t" bIns="0" lIns="0" spcFirstLastPara="1" rIns="0" wrap="square" tIns="0">
            <a:spAutoFit/>
          </a:bodyPr>
          <a:lstStyle/>
          <a:p>
            <a:pPr indent="0" lvl="0" marL="0" marR="0" rtl="0" algn="l">
              <a:lnSpc>
                <a:spcPct val="119994"/>
              </a:lnSpc>
              <a:spcBef>
                <a:spcPts val="0"/>
              </a:spcBef>
              <a:spcAft>
                <a:spcPts val="0"/>
              </a:spcAft>
              <a:buNone/>
            </a:pPr>
            <a:r>
              <a:rPr b="1" i="0" lang="en-US" sz="7947" u="none" cap="none" strike="noStrike">
                <a:solidFill>
                  <a:srgbClr val="1A1A1A"/>
                </a:solidFill>
                <a:latin typeface="Arial"/>
                <a:ea typeface="Arial"/>
                <a:cs typeface="Arial"/>
                <a:sym typeface="Arial"/>
              </a:rPr>
              <a:t>Alcance</a:t>
            </a:r>
            <a:endParaRPr/>
          </a:p>
        </p:txBody>
      </p:sp>
      <p:grpSp>
        <p:nvGrpSpPr>
          <p:cNvPr id="266" name="Google Shape;266;p9"/>
          <p:cNvGrpSpPr/>
          <p:nvPr/>
        </p:nvGrpSpPr>
        <p:grpSpPr>
          <a:xfrm>
            <a:off x="0" y="-72331"/>
            <a:ext cx="6105425" cy="601245"/>
            <a:chOff x="0" y="-19050"/>
            <a:chExt cx="1608013" cy="158352"/>
          </a:xfrm>
        </p:grpSpPr>
        <p:sp>
          <p:nvSpPr>
            <p:cNvPr id="267" name="Google Shape;267;p9"/>
            <p:cNvSpPr/>
            <p:nvPr/>
          </p:nvSpPr>
          <p:spPr>
            <a:xfrm>
              <a:off x="0" y="0"/>
              <a:ext cx="1608013" cy="139302"/>
            </a:xfrm>
            <a:custGeom>
              <a:rect b="b" l="l" r="r" t="t"/>
              <a:pathLst>
                <a:path extrusionOk="0" h="139302" w="1608013">
                  <a:moveTo>
                    <a:pt x="0" y="0"/>
                  </a:moveTo>
                  <a:lnTo>
                    <a:pt x="1608013" y="0"/>
                  </a:lnTo>
                  <a:lnTo>
                    <a:pt x="1608013" y="139302"/>
                  </a:lnTo>
                  <a:lnTo>
                    <a:pt x="0" y="139302"/>
                  </a:lnTo>
                  <a:close/>
                </a:path>
              </a:pathLst>
            </a:custGeom>
            <a:solidFill>
              <a:srgbClr val="000000"/>
            </a:solidFill>
            <a:ln>
              <a:noFill/>
            </a:ln>
          </p:spPr>
        </p:sp>
        <p:sp>
          <p:nvSpPr>
            <p:cNvPr id="268" name="Google Shape;268;p9"/>
            <p:cNvSpPr txBox="1"/>
            <p:nvPr/>
          </p:nvSpPr>
          <p:spPr>
            <a:xfrm>
              <a:off x="0" y="-19050"/>
              <a:ext cx="1608013"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69" name="Google Shape;269;p9"/>
          <p:cNvGrpSpPr/>
          <p:nvPr/>
        </p:nvGrpSpPr>
        <p:grpSpPr>
          <a:xfrm>
            <a:off x="6608393" y="-72331"/>
            <a:ext cx="1038286" cy="601245"/>
            <a:chOff x="0" y="-19050"/>
            <a:chExt cx="273458" cy="158352"/>
          </a:xfrm>
        </p:grpSpPr>
        <p:sp>
          <p:nvSpPr>
            <p:cNvPr id="270" name="Google Shape;270;p9"/>
            <p:cNvSpPr/>
            <p:nvPr/>
          </p:nvSpPr>
          <p:spPr>
            <a:xfrm>
              <a:off x="0" y="0"/>
              <a:ext cx="273458" cy="139302"/>
            </a:xfrm>
            <a:custGeom>
              <a:rect b="b" l="l" r="r" t="t"/>
              <a:pathLst>
                <a:path extrusionOk="0" h="139302" w="273458">
                  <a:moveTo>
                    <a:pt x="0" y="0"/>
                  </a:moveTo>
                  <a:lnTo>
                    <a:pt x="273458" y="0"/>
                  </a:lnTo>
                  <a:lnTo>
                    <a:pt x="273458" y="139302"/>
                  </a:lnTo>
                  <a:lnTo>
                    <a:pt x="0" y="139302"/>
                  </a:lnTo>
                  <a:close/>
                </a:path>
              </a:pathLst>
            </a:custGeom>
            <a:solidFill>
              <a:srgbClr val="000000"/>
            </a:solidFill>
            <a:ln>
              <a:noFill/>
            </a:ln>
          </p:spPr>
        </p:sp>
        <p:sp>
          <p:nvSpPr>
            <p:cNvPr id="271" name="Google Shape;271;p9"/>
            <p:cNvSpPr txBox="1"/>
            <p:nvPr/>
          </p:nvSpPr>
          <p:spPr>
            <a:xfrm>
              <a:off x="0" y="-19050"/>
              <a:ext cx="273458"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72" name="Google Shape;272;p9"/>
          <p:cNvGrpSpPr/>
          <p:nvPr/>
        </p:nvGrpSpPr>
        <p:grpSpPr>
          <a:xfrm>
            <a:off x="8151504" y="-72331"/>
            <a:ext cx="615792" cy="601245"/>
            <a:chOff x="0" y="-19050"/>
            <a:chExt cx="162184" cy="158352"/>
          </a:xfrm>
        </p:grpSpPr>
        <p:sp>
          <p:nvSpPr>
            <p:cNvPr id="273" name="Google Shape;273;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solidFill>
            <a:ln>
              <a:noFill/>
            </a:ln>
          </p:spPr>
        </p:sp>
        <p:sp>
          <p:nvSpPr>
            <p:cNvPr id="274" name="Google Shape;274;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75" name="Google Shape;275;p9"/>
          <p:cNvGrpSpPr/>
          <p:nvPr/>
        </p:nvGrpSpPr>
        <p:grpSpPr>
          <a:xfrm>
            <a:off x="9272122" y="-72331"/>
            <a:ext cx="615792" cy="601245"/>
            <a:chOff x="0" y="-19050"/>
            <a:chExt cx="162184" cy="158352"/>
          </a:xfrm>
        </p:grpSpPr>
        <p:sp>
          <p:nvSpPr>
            <p:cNvPr id="276" name="Google Shape;276;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90588"/>
              </a:srgbClr>
            </a:solidFill>
            <a:ln>
              <a:noFill/>
            </a:ln>
          </p:spPr>
        </p:sp>
        <p:sp>
          <p:nvSpPr>
            <p:cNvPr id="277" name="Google Shape;277;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78" name="Google Shape;278;p9"/>
          <p:cNvGrpSpPr/>
          <p:nvPr/>
        </p:nvGrpSpPr>
        <p:grpSpPr>
          <a:xfrm>
            <a:off x="10392739" y="-72331"/>
            <a:ext cx="615792" cy="601245"/>
            <a:chOff x="0" y="-19050"/>
            <a:chExt cx="162184" cy="158352"/>
          </a:xfrm>
        </p:grpSpPr>
        <p:sp>
          <p:nvSpPr>
            <p:cNvPr id="279" name="Google Shape;279;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87450"/>
              </a:srgbClr>
            </a:solidFill>
            <a:ln>
              <a:noFill/>
            </a:ln>
          </p:spPr>
        </p:sp>
        <p:sp>
          <p:nvSpPr>
            <p:cNvPr id="280" name="Google Shape;280;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81" name="Google Shape;281;p9"/>
          <p:cNvGrpSpPr/>
          <p:nvPr/>
        </p:nvGrpSpPr>
        <p:grpSpPr>
          <a:xfrm>
            <a:off x="11529869" y="-72331"/>
            <a:ext cx="615792" cy="601245"/>
            <a:chOff x="0" y="-19050"/>
            <a:chExt cx="162184" cy="158352"/>
          </a:xfrm>
        </p:grpSpPr>
        <p:sp>
          <p:nvSpPr>
            <p:cNvPr id="282" name="Google Shape;282;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65490"/>
              </a:srgbClr>
            </a:solidFill>
            <a:ln>
              <a:noFill/>
            </a:ln>
          </p:spPr>
        </p:sp>
        <p:sp>
          <p:nvSpPr>
            <p:cNvPr id="283" name="Google Shape;283;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84" name="Google Shape;284;p9"/>
          <p:cNvGrpSpPr/>
          <p:nvPr/>
        </p:nvGrpSpPr>
        <p:grpSpPr>
          <a:xfrm>
            <a:off x="12650487" y="-72331"/>
            <a:ext cx="615792" cy="601245"/>
            <a:chOff x="0" y="-19050"/>
            <a:chExt cx="162184" cy="158352"/>
          </a:xfrm>
        </p:grpSpPr>
        <p:sp>
          <p:nvSpPr>
            <p:cNvPr id="285" name="Google Shape;285;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55294"/>
              </a:srgbClr>
            </a:solidFill>
            <a:ln>
              <a:noFill/>
            </a:ln>
          </p:spPr>
        </p:sp>
        <p:sp>
          <p:nvSpPr>
            <p:cNvPr id="286" name="Google Shape;286;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87" name="Google Shape;287;p9"/>
          <p:cNvGrpSpPr/>
          <p:nvPr/>
        </p:nvGrpSpPr>
        <p:grpSpPr>
          <a:xfrm rot="10800000">
            <a:off x="12182575" y="9758086"/>
            <a:ext cx="6105425" cy="601245"/>
            <a:chOff x="0" y="-19050"/>
            <a:chExt cx="1608013" cy="158352"/>
          </a:xfrm>
        </p:grpSpPr>
        <p:sp>
          <p:nvSpPr>
            <p:cNvPr id="288" name="Google Shape;288;p9"/>
            <p:cNvSpPr/>
            <p:nvPr/>
          </p:nvSpPr>
          <p:spPr>
            <a:xfrm>
              <a:off x="0" y="0"/>
              <a:ext cx="1608013" cy="139302"/>
            </a:xfrm>
            <a:custGeom>
              <a:rect b="b" l="l" r="r" t="t"/>
              <a:pathLst>
                <a:path extrusionOk="0" h="139302" w="1608013">
                  <a:moveTo>
                    <a:pt x="0" y="0"/>
                  </a:moveTo>
                  <a:lnTo>
                    <a:pt x="1608013" y="0"/>
                  </a:lnTo>
                  <a:lnTo>
                    <a:pt x="1608013" y="139302"/>
                  </a:lnTo>
                  <a:lnTo>
                    <a:pt x="0" y="139302"/>
                  </a:lnTo>
                  <a:close/>
                </a:path>
              </a:pathLst>
            </a:custGeom>
            <a:solidFill>
              <a:srgbClr val="000000"/>
            </a:solidFill>
            <a:ln>
              <a:noFill/>
            </a:ln>
          </p:spPr>
        </p:sp>
        <p:sp>
          <p:nvSpPr>
            <p:cNvPr id="289" name="Google Shape;289;p9"/>
            <p:cNvSpPr txBox="1"/>
            <p:nvPr/>
          </p:nvSpPr>
          <p:spPr>
            <a:xfrm>
              <a:off x="0" y="-19050"/>
              <a:ext cx="1608013"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90" name="Google Shape;290;p9"/>
          <p:cNvGrpSpPr/>
          <p:nvPr/>
        </p:nvGrpSpPr>
        <p:grpSpPr>
          <a:xfrm rot="10800000">
            <a:off x="10641321" y="9758086"/>
            <a:ext cx="1038286" cy="601245"/>
            <a:chOff x="0" y="-19050"/>
            <a:chExt cx="273458" cy="158352"/>
          </a:xfrm>
        </p:grpSpPr>
        <p:sp>
          <p:nvSpPr>
            <p:cNvPr id="291" name="Google Shape;291;p9"/>
            <p:cNvSpPr/>
            <p:nvPr/>
          </p:nvSpPr>
          <p:spPr>
            <a:xfrm>
              <a:off x="0" y="0"/>
              <a:ext cx="273458" cy="139302"/>
            </a:xfrm>
            <a:custGeom>
              <a:rect b="b" l="l" r="r" t="t"/>
              <a:pathLst>
                <a:path extrusionOk="0" h="139302" w="273458">
                  <a:moveTo>
                    <a:pt x="0" y="0"/>
                  </a:moveTo>
                  <a:lnTo>
                    <a:pt x="273458" y="0"/>
                  </a:lnTo>
                  <a:lnTo>
                    <a:pt x="273458" y="139302"/>
                  </a:lnTo>
                  <a:lnTo>
                    <a:pt x="0" y="139302"/>
                  </a:lnTo>
                  <a:close/>
                </a:path>
              </a:pathLst>
            </a:custGeom>
            <a:solidFill>
              <a:srgbClr val="000000"/>
            </a:solidFill>
            <a:ln>
              <a:noFill/>
            </a:ln>
          </p:spPr>
        </p:sp>
        <p:sp>
          <p:nvSpPr>
            <p:cNvPr id="292" name="Google Shape;292;p9"/>
            <p:cNvSpPr txBox="1"/>
            <p:nvPr/>
          </p:nvSpPr>
          <p:spPr>
            <a:xfrm>
              <a:off x="0" y="-19050"/>
              <a:ext cx="273458"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93" name="Google Shape;293;p9"/>
          <p:cNvGrpSpPr/>
          <p:nvPr/>
        </p:nvGrpSpPr>
        <p:grpSpPr>
          <a:xfrm rot="10800000">
            <a:off x="9520703" y="9758086"/>
            <a:ext cx="615792" cy="601245"/>
            <a:chOff x="0" y="-19050"/>
            <a:chExt cx="162184" cy="158352"/>
          </a:xfrm>
        </p:grpSpPr>
        <p:sp>
          <p:nvSpPr>
            <p:cNvPr id="294" name="Google Shape;294;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solidFill>
            <a:ln>
              <a:noFill/>
            </a:ln>
          </p:spPr>
        </p:sp>
        <p:sp>
          <p:nvSpPr>
            <p:cNvPr id="295" name="Google Shape;295;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96" name="Google Shape;296;p9"/>
          <p:cNvGrpSpPr/>
          <p:nvPr/>
        </p:nvGrpSpPr>
        <p:grpSpPr>
          <a:xfrm rot="10800000">
            <a:off x="8400086" y="9758086"/>
            <a:ext cx="615792" cy="601245"/>
            <a:chOff x="0" y="-19050"/>
            <a:chExt cx="162184" cy="158352"/>
          </a:xfrm>
        </p:grpSpPr>
        <p:sp>
          <p:nvSpPr>
            <p:cNvPr id="297" name="Google Shape;297;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90588"/>
              </a:srgbClr>
            </a:solidFill>
            <a:ln>
              <a:noFill/>
            </a:ln>
          </p:spPr>
        </p:sp>
        <p:sp>
          <p:nvSpPr>
            <p:cNvPr id="298" name="Google Shape;298;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299" name="Google Shape;299;p9"/>
          <p:cNvGrpSpPr/>
          <p:nvPr/>
        </p:nvGrpSpPr>
        <p:grpSpPr>
          <a:xfrm rot="10800000">
            <a:off x="7279469" y="9758086"/>
            <a:ext cx="615792" cy="601245"/>
            <a:chOff x="0" y="-19050"/>
            <a:chExt cx="162184" cy="158352"/>
          </a:xfrm>
        </p:grpSpPr>
        <p:sp>
          <p:nvSpPr>
            <p:cNvPr id="300" name="Google Shape;300;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87450"/>
              </a:srgbClr>
            </a:solidFill>
            <a:ln>
              <a:noFill/>
            </a:ln>
          </p:spPr>
        </p:sp>
        <p:sp>
          <p:nvSpPr>
            <p:cNvPr id="301" name="Google Shape;301;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302" name="Google Shape;302;p9"/>
          <p:cNvGrpSpPr/>
          <p:nvPr/>
        </p:nvGrpSpPr>
        <p:grpSpPr>
          <a:xfrm rot="10800000">
            <a:off x="6142338" y="9758086"/>
            <a:ext cx="615792" cy="601245"/>
            <a:chOff x="0" y="-19050"/>
            <a:chExt cx="162184" cy="158352"/>
          </a:xfrm>
        </p:grpSpPr>
        <p:sp>
          <p:nvSpPr>
            <p:cNvPr id="303" name="Google Shape;303;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65490"/>
              </a:srgbClr>
            </a:solidFill>
            <a:ln>
              <a:noFill/>
            </a:ln>
          </p:spPr>
        </p:sp>
        <p:sp>
          <p:nvSpPr>
            <p:cNvPr id="304" name="Google Shape;304;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grpSp>
        <p:nvGrpSpPr>
          <p:cNvPr id="305" name="Google Shape;305;p9"/>
          <p:cNvGrpSpPr/>
          <p:nvPr/>
        </p:nvGrpSpPr>
        <p:grpSpPr>
          <a:xfrm rot="10800000">
            <a:off x="5021721" y="9758086"/>
            <a:ext cx="615792" cy="601245"/>
            <a:chOff x="0" y="-19050"/>
            <a:chExt cx="162184" cy="158352"/>
          </a:xfrm>
        </p:grpSpPr>
        <p:sp>
          <p:nvSpPr>
            <p:cNvPr id="306" name="Google Shape;306;p9"/>
            <p:cNvSpPr/>
            <p:nvPr/>
          </p:nvSpPr>
          <p:spPr>
            <a:xfrm>
              <a:off x="0" y="0"/>
              <a:ext cx="162184" cy="139302"/>
            </a:xfrm>
            <a:custGeom>
              <a:rect b="b" l="l" r="r" t="t"/>
              <a:pathLst>
                <a:path extrusionOk="0" h="139302" w="162184">
                  <a:moveTo>
                    <a:pt x="0" y="0"/>
                  </a:moveTo>
                  <a:lnTo>
                    <a:pt x="162184" y="0"/>
                  </a:lnTo>
                  <a:lnTo>
                    <a:pt x="162184" y="139302"/>
                  </a:lnTo>
                  <a:lnTo>
                    <a:pt x="0" y="139302"/>
                  </a:lnTo>
                  <a:close/>
                </a:path>
              </a:pathLst>
            </a:custGeom>
            <a:solidFill>
              <a:srgbClr val="000000">
                <a:alpha val="55294"/>
              </a:srgbClr>
            </a:solidFill>
            <a:ln>
              <a:noFill/>
            </a:ln>
          </p:spPr>
        </p:sp>
        <p:sp>
          <p:nvSpPr>
            <p:cNvPr id="307" name="Google Shape;307;p9"/>
            <p:cNvSpPr txBox="1"/>
            <p:nvPr/>
          </p:nvSpPr>
          <p:spPr>
            <a:xfrm>
              <a:off x="0" y="-19050"/>
              <a:ext cx="162184" cy="158352"/>
            </a:xfrm>
            <a:prstGeom prst="rect">
              <a:avLst/>
            </a:prstGeom>
            <a:noFill/>
            <a:ln>
              <a:noFill/>
            </a:ln>
          </p:spPr>
          <p:txBody>
            <a:bodyPr anchorCtr="0" anchor="ctr" bIns="50800" lIns="50800" spcFirstLastPara="1" rIns="50800" wrap="square" tIns="50800">
              <a:noAutofit/>
            </a:bodyPr>
            <a:lstStyle/>
            <a:p>
              <a:pPr indent="0" lvl="0" marL="0" marR="0" rtl="0" algn="ctr">
                <a:lnSpc>
                  <a:spcPct val="130013"/>
                </a:lnSpc>
                <a:spcBef>
                  <a:spcPts val="0"/>
                </a:spcBef>
                <a:spcAft>
                  <a:spcPts val="0"/>
                </a:spcAft>
                <a:buNone/>
              </a:pPr>
              <a:r>
                <a:rPr b="0" i="0" lang="en-US" sz="2199" u="none" cap="none" strike="noStrike">
                  <a:solidFill>
                    <a:srgbClr val="000000"/>
                  </a:solidFill>
                  <a:latin typeface="Arial"/>
                  <a:ea typeface="Arial"/>
                  <a:cs typeface="Arial"/>
                  <a:sym typeface="Arial"/>
                </a:rPr>
                <a:t>01</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